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theme/theme2.xml" ContentType="application/vnd.openxmlformats-officedocument.theme+xml"/>
  <Override PartName="/ppt/media/image5.jpeg" ContentType="image/jpeg"/>
  <Override PartName="/ppt/media/image6.jpeg" ContentType="image/jpeg"/>
  <Override PartName="/ppt/notesSlides/notesSlide1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2DDEC"/>
          </a:solidFill>
        </a:fill>
      </a:tcStyle>
    </a:wholeTbl>
    <a:band2H>
      <a:tcTxStyle b="def" i="def"/>
      <a:tcStyle>
        <a:tcBdr/>
        <a:fill>
          <a:solidFill>
            <a:srgbClr val="EAEFF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CCA"/>
          </a:solidFill>
        </a:fill>
      </a:tcStyle>
    </a:wholeTbl>
    <a:band2H>
      <a:tcTxStyle b="def" i="def"/>
      <a:tcStyle>
        <a:tcBdr/>
        <a:fill>
          <a:solidFill>
            <a:srgbClr val="EFF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DECFF"/>
          </a:solidFill>
        </a:fill>
      </a:tcStyle>
    </a:wholeTbl>
    <a:band2H>
      <a:tcTxStyle b="def" i="def"/>
      <a:tcStyle>
        <a:tcBdr/>
        <a:fill>
          <a:solidFill>
            <a:srgbClr val="EFF6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65" name="Shape 46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61" name="Shape 661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Thank you!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6.png"/><Relationship Id="rId4" Type="http://schemas.openxmlformats.org/officeDocument/2006/relationships/image" Target="../media/image5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Relationship Id="rId4" Type="http://schemas.openxmlformats.org/officeDocument/2006/relationships/image" Target="../media/image2.png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2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5" name="Title Text"/>
          <p:cNvSpPr txBox="1"/>
          <p:nvPr>
            <p:ph type="title"/>
          </p:nvPr>
        </p:nvSpPr>
        <p:spPr>
          <a:xfrm>
            <a:off x="323527" y="1772816"/>
            <a:ext cx="8568953" cy="108012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" name="Body Level One…"/>
          <p:cNvSpPr txBox="1"/>
          <p:nvPr>
            <p:ph type="body" sz="half" idx="1"/>
          </p:nvPr>
        </p:nvSpPr>
        <p:spPr>
          <a:xfrm>
            <a:off x="323527" y="3573016"/>
            <a:ext cx="8568953" cy="160858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7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7" y="174777"/>
            <a:ext cx="2508800" cy="805953"/>
          </a:xfrm>
          <a:prstGeom prst="rect">
            <a:avLst/>
          </a:prstGeom>
          <a:ln w="12700">
            <a:miter lim="400000"/>
          </a:ln>
        </p:spPr>
      </p:pic>
      <p:sp>
        <p:nvSpPr>
          <p:cNvPr id="18" name="Slide Number"/>
          <p:cNvSpPr txBox="1"/>
          <p:nvPr>
            <p:ph type="sldNum" sz="quarter" idx="2"/>
          </p:nvPr>
        </p:nvSpPr>
        <p:spPr>
          <a:xfrm>
            <a:off x="6307802" y="6356350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23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24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Title Text"/>
          <p:cNvSpPr txBox="1"/>
          <p:nvPr>
            <p:ph type="title"/>
          </p:nvPr>
        </p:nvSpPr>
        <p:spPr>
          <a:xfrm>
            <a:off x="1792288" y="4800600"/>
            <a:ext cx="5486404" cy="566738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100000"/>
              </a:lnSpc>
              <a:defRPr b="1"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26" name="Picture Placeholder 2"/>
          <p:cNvSpPr/>
          <p:nvPr>
            <p:ph type="pic" sz="half" idx="21"/>
          </p:nvPr>
        </p:nvSpPr>
        <p:spPr>
          <a:xfrm>
            <a:off x="1792288" y="1124742"/>
            <a:ext cx="5486404" cy="360283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127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4" cy="804867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ndaard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36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37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Title Text"/>
          <p:cNvSpPr txBox="1"/>
          <p:nvPr>
            <p:ph type="title"/>
          </p:nvPr>
        </p:nvSpPr>
        <p:spPr>
          <a:xfrm>
            <a:off x="1115616" y="274638"/>
            <a:ext cx="7200801" cy="114300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009E4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39" name="Body Level One…"/>
          <p:cNvSpPr txBox="1"/>
          <p:nvPr>
            <p:ph type="body" idx="1"/>
          </p:nvPr>
        </p:nvSpPr>
        <p:spPr>
          <a:xfrm>
            <a:off x="1115616" y="1556791"/>
            <a:ext cx="7200801" cy="4320481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500"/>
              </a:spcBef>
              <a:defRPr b="1" sz="2400">
                <a:latin typeface="Arial"/>
                <a:ea typeface="Arial"/>
                <a:cs typeface="Arial"/>
                <a:sym typeface="Arial"/>
              </a:defRPr>
            </a:lvl1pPr>
            <a:lvl2pPr marL="800100" indent="-342900">
              <a:lnSpc>
                <a:spcPct val="100000"/>
              </a:lnSpc>
              <a:spcBef>
                <a:spcPts val="500"/>
              </a:spcBef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500"/>
              </a:spcBef>
              <a:defRPr b="1" sz="2400">
                <a:latin typeface="Arial"/>
                <a:ea typeface="Arial"/>
                <a:cs typeface="Arial"/>
                <a:sym typeface="Arial"/>
              </a:defRPr>
            </a:lvl3pPr>
            <a:lvl4pPr marL="1714500" indent="-342900">
              <a:lnSpc>
                <a:spcPct val="100000"/>
              </a:lnSpc>
              <a:spcBef>
                <a:spcPts val="500"/>
              </a:spcBef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4pPr>
            <a:lvl5pPr marL="2171700" indent="-342900">
              <a:lnSpc>
                <a:spcPct val="100000"/>
              </a:lnSpc>
              <a:spcBef>
                <a:spcPts val="500"/>
              </a:spcBef>
              <a:buChar char="»"/>
              <a:defRPr b="1" sz="2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0" name="Slide Number"/>
          <p:cNvSpPr txBox="1"/>
          <p:nvPr>
            <p:ph type="sldNum" sz="quarter" idx="2"/>
          </p:nvPr>
        </p:nvSpPr>
        <p:spPr>
          <a:xfrm>
            <a:off x="8116386" y="6447856"/>
            <a:ext cx="245399" cy="226983"/>
          </a:xfrm>
          <a:prstGeom prst="rect">
            <a:avLst/>
          </a:prstGeom>
        </p:spPr>
        <p:txBody>
          <a:bodyPr lIns="45718" tIns="45718" rIns="45718" bIns="45718"/>
          <a:lstStyle>
            <a:lvl1pPr defTabSz="914400">
              <a:defRPr sz="10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foli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Group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47" name="Picture 3" descr="Picture 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8" name="Picture 4" descr="Picture 4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71449" y="190496"/>
              <a:ext cx="8799515" cy="63293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50" name="Picture 13" descr="Picture 1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Picture 14" descr="Picture 14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Title Text"/>
          <p:cNvSpPr txBox="1"/>
          <p:nvPr>
            <p:ph type="title"/>
          </p:nvPr>
        </p:nvSpPr>
        <p:spPr>
          <a:xfrm>
            <a:off x="3203575" y="1268412"/>
            <a:ext cx="5495925" cy="936626"/>
          </a:xfrm>
          <a:prstGeom prst="rect">
            <a:avLst/>
          </a:prstGeom>
        </p:spPr>
        <p:txBody>
          <a:bodyPr lIns="18000" tIns="18000" rIns="18000" bIns="18000" anchor="t"/>
          <a:lstStyle>
            <a:lvl1pPr>
              <a:lnSpc>
                <a:spcPct val="100000"/>
              </a:lnSpc>
              <a:defRPr b="1" sz="28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53" name="Body Level One…"/>
          <p:cNvSpPr txBox="1"/>
          <p:nvPr>
            <p:ph type="body" sz="half" idx="1"/>
          </p:nvPr>
        </p:nvSpPr>
        <p:spPr>
          <a:xfrm>
            <a:off x="4572000" y="2349500"/>
            <a:ext cx="4103688" cy="4032250"/>
          </a:xfrm>
          <a:prstGeom prst="rect">
            <a:avLst/>
          </a:prstGeom>
        </p:spPr>
        <p:txBody>
          <a:bodyPr lIns="36000" tIns="36000" rIns="36000" bIns="36000"/>
          <a:lstStyle>
            <a:lvl1pPr marL="0" indent="0" algn="ctr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ctr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ctr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ctr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ctr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xfrm>
            <a:off x="6307802" y="6356350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und Inh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164" name="Title Text"/>
          <p:cNvSpPr txBox="1"/>
          <p:nvPr>
            <p:ph type="title"/>
          </p:nvPr>
        </p:nvSpPr>
        <p:spPr>
          <a:xfrm>
            <a:off x="762000" y="457200"/>
            <a:ext cx="6477000" cy="685800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28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65" name="Body Level One…"/>
          <p:cNvSpPr txBox="1"/>
          <p:nvPr>
            <p:ph type="body" idx="1"/>
          </p:nvPr>
        </p:nvSpPr>
        <p:spPr>
          <a:xfrm>
            <a:off x="762000" y="1371600"/>
            <a:ext cx="6477000" cy="4191000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1800">
                <a:latin typeface="Arial"/>
                <a:ea typeface="Arial"/>
                <a:cs typeface="Arial"/>
                <a:sym typeface="Arial"/>
              </a:defRPr>
            </a:lvl1pPr>
            <a:lvl2pPr marL="742950" indent="-285750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2pPr>
            <a:lvl3pPr marL="1143000" indent="-228600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3pPr>
            <a:lvl4pPr marL="1600200" indent="-228600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4pPr>
            <a:lvl5pPr marL="2057400" indent="-228600">
              <a:lnSpc>
                <a:spcPct val="100000"/>
              </a:lnSpc>
              <a:spcBef>
                <a:spcPts val="400"/>
              </a:spcBef>
              <a:buFontTx/>
              <a:buChar char="-"/>
              <a:defRPr sz="18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6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bschnitts-&#10;überschrif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lIns="45718" tIns="45718" rIns="45718" bIns="45718" anchor="t"/>
          <a:lstStyle>
            <a:lvl1pPr>
              <a:lnSpc>
                <a:spcPct val="100000"/>
              </a:lnSpc>
              <a:defRPr b="1" cap="all" sz="40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77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92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8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Zwei Inhal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Title Text"/>
          <p:cNvSpPr txBox="1"/>
          <p:nvPr>
            <p:ph type="title"/>
          </p:nvPr>
        </p:nvSpPr>
        <p:spPr>
          <a:xfrm>
            <a:off x="762000" y="457200"/>
            <a:ext cx="6477000" cy="685800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28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89" name="Body Level One…"/>
          <p:cNvSpPr txBox="1"/>
          <p:nvPr>
            <p:ph type="body" sz="half" idx="1"/>
          </p:nvPr>
        </p:nvSpPr>
        <p:spPr>
          <a:xfrm>
            <a:off x="762000" y="1371600"/>
            <a:ext cx="3162300" cy="4191000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lnSpc>
                <a:spcPct val="100000"/>
              </a:lnSpc>
              <a:spcBef>
                <a:spcPts val="600"/>
              </a:spcBef>
              <a:buFontTx/>
              <a:buChar char="-"/>
              <a:defRPr>
                <a:latin typeface="Arial"/>
                <a:ea typeface="Arial"/>
                <a:cs typeface="Arial"/>
                <a:sym typeface="Arial"/>
              </a:defRPr>
            </a:lvl2pPr>
            <a:lvl3pPr marL="1234438" indent="-320038">
              <a:lnSpc>
                <a:spcPct val="100000"/>
              </a:lnSpc>
              <a:spcBef>
                <a:spcPts val="600"/>
              </a:spcBef>
              <a:buFontTx/>
              <a:buChar char="-"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lnSpc>
                <a:spcPct val="100000"/>
              </a:lnSpc>
              <a:spcBef>
                <a:spcPts val="600"/>
              </a:spcBef>
              <a:buFontTx/>
              <a:buChar char="-"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lnSpc>
                <a:spcPct val="100000"/>
              </a:lnSpc>
              <a:spcBef>
                <a:spcPts val="600"/>
              </a:spcBef>
              <a:buFontTx/>
              <a:buChar char="-"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0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leich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Title Text"/>
          <p:cNvSpPr txBox="1"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28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01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2" name="Textplatzhalter 4"/>
          <p:cNvSpPr/>
          <p:nvPr>
            <p:ph type="body" sz="quarter" idx="21"/>
          </p:nvPr>
        </p:nvSpPr>
        <p:spPr>
          <a:xfrm>
            <a:off x="4645025" y="1535112"/>
            <a:ext cx="4041775" cy="639767"/>
          </a:xfrm>
          <a:prstGeom prst="rect">
            <a:avLst/>
          </a:prstGeom>
        </p:spPr>
        <p:txBody>
          <a:bodyPr lIns="45718" tIns="45718" rIns="45718" bIns="45718" anchor="b"/>
          <a:lstStyle/>
          <a:p>
            <a: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pPr>
          </a:p>
        </p:txBody>
      </p:sp>
      <p:sp>
        <p:nvSpPr>
          <p:cNvPr id="203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Nur Titel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1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Title Text"/>
          <p:cNvSpPr txBox="1"/>
          <p:nvPr>
            <p:ph type="title"/>
          </p:nvPr>
        </p:nvSpPr>
        <p:spPr>
          <a:xfrm>
            <a:off x="762000" y="457200"/>
            <a:ext cx="6477000" cy="685800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28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14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r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22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alt mit Überschrif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Title Text"/>
          <p:cNvSpPr txBox="1"/>
          <p:nvPr>
            <p:ph type="title"/>
          </p:nvPr>
        </p:nvSpPr>
        <p:spPr>
          <a:xfrm>
            <a:off x="457200" y="273050"/>
            <a:ext cx="3008316" cy="1162050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100000"/>
              </a:lnSpc>
              <a:defRPr b="1" sz="20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35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700"/>
              </a:spcBef>
              <a:buSzTx/>
              <a:buFontTx/>
              <a:buNone/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FontTx/>
              <a:buChar char="-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buFontTx/>
              <a:buChar char="-"/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FontTx/>
              <a:buChar char="-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FontTx/>
              <a:buChar char="-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6" name="Textplatzhalter 3"/>
          <p:cNvSpPr/>
          <p:nvPr>
            <p:ph type="body" sz="half" idx="21"/>
          </p:nvPr>
        </p:nvSpPr>
        <p:spPr>
          <a:xfrm>
            <a:off x="457198" y="1435100"/>
            <a:ext cx="3008317" cy="4691063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pPr>
          </a:p>
        </p:txBody>
      </p:sp>
      <p:sp>
        <p:nvSpPr>
          <p:cNvPr id="237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6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27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28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9" name="Body Level One…"/>
          <p:cNvSpPr txBox="1"/>
          <p:nvPr>
            <p:ph type="body" idx="1"/>
          </p:nvPr>
        </p:nvSpPr>
        <p:spPr>
          <a:xfrm>
            <a:off x="251518" y="1268758"/>
            <a:ext cx="8712973" cy="4857409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ld mit Überschrif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2" descr="Picture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1450" y="190500"/>
            <a:ext cx="8799515" cy="632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Picture 7" descr="Picture 7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8600" y="457200"/>
            <a:ext cx="850900" cy="676275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Title Text"/>
          <p:cNvSpPr txBox="1"/>
          <p:nvPr>
            <p:ph type="title"/>
          </p:nvPr>
        </p:nvSpPr>
        <p:spPr>
          <a:xfrm>
            <a:off x="1792288" y="4800600"/>
            <a:ext cx="5486404" cy="566738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100000"/>
              </a:lnSpc>
              <a:defRPr b="1" sz="2000">
                <a:solidFill>
                  <a:srgbClr val="009933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48" name="Bildplatzhalter 2"/>
          <p:cNvSpPr/>
          <p:nvPr>
            <p:ph type="pic" sz="half" idx="21"/>
          </p:nvPr>
        </p:nvSpPr>
        <p:spPr>
          <a:xfrm>
            <a:off x="1792288" y="612775"/>
            <a:ext cx="5486404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249" name="Body Level One…"/>
          <p:cNvSpPr txBox="1"/>
          <p:nvPr>
            <p:ph type="body" sz="quarter" idx="1"/>
          </p:nvPr>
        </p:nvSpPr>
        <p:spPr>
          <a:xfrm>
            <a:off x="1792288" y="5367337"/>
            <a:ext cx="5486404" cy="804867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300"/>
              </a:spcBef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0" name="Slide Number"/>
          <p:cNvSpPr txBox="1"/>
          <p:nvPr>
            <p:ph type="sldNum" sz="quarter" idx="2"/>
          </p:nvPr>
        </p:nvSpPr>
        <p:spPr>
          <a:xfrm>
            <a:off x="8633491" y="655320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b="1" sz="1000">
                <a:solidFill>
                  <a:srgbClr val="666465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Rechteck 12"/>
          <p:cNvSpPr/>
          <p:nvPr/>
        </p:nvSpPr>
        <p:spPr>
          <a:xfrm>
            <a:off x="0" y="1412874"/>
            <a:ext cx="720725" cy="727907"/>
          </a:xfrm>
          <a:prstGeom prst="rect">
            <a:avLst/>
          </a:prstGeom>
          <a:solidFill>
            <a:srgbClr val="B9B9B9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 sz="24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pic>
        <p:nvPicPr>
          <p:cNvPr id="258" name="Bild 14" descr="Bild 1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2800" y="285750"/>
            <a:ext cx="1016000" cy="361950"/>
          </a:xfrm>
          <a:prstGeom prst="rect">
            <a:avLst/>
          </a:prstGeom>
          <a:ln w="12700">
            <a:miter lim="400000"/>
          </a:ln>
        </p:spPr>
      </p:pic>
      <p:sp>
        <p:nvSpPr>
          <p:cNvPr id="259" name="Straight Connector 6"/>
          <p:cNvSpPr/>
          <p:nvPr/>
        </p:nvSpPr>
        <p:spPr>
          <a:xfrm>
            <a:off x="-2" y="6722391"/>
            <a:ext cx="9144004" cy="1"/>
          </a:xfrm>
          <a:prstGeom prst="line">
            <a:avLst/>
          </a:prstGeom>
          <a:solidFill>
            <a:srgbClr val="FDCA00"/>
          </a:solidFill>
          <a:ln>
            <a:solidFill>
              <a:srgbClr val="969696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pic>
        <p:nvPicPr>
          <p:cNvPr id="260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6586783"/>
            <a:ext cx="548666" cy="271221"/>
          </a:xfrm>
          <a:prstGeom prst="rect">
            <a:avLst/>
          </a:prstGeom>
          <a:ln w="12700">
            <a:miter lim="400000"/>
          </a:ln>
        </p:spPr>
      </p:pic>
      <p:sp>
        <p:nvSpPr>
          <p:cNvPr id="261" name="Text Box 18"/>
          <p:cNvSpPr txBox="1"/>
          <p:nvPr/>
        </p:nvSpPr>
        <p:spPr>
          <a:xfrm>
            <a:off x="590916" y="6614669"/>
            <a:ext cx="1130158" cy="1960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spcBef>
                <a:spcPts val="400"/>
              </a:spcBef>
              <a:defRPr b="1" sz="800">
                <a:solidFill>
                  <a:srgbClr val="80808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http://www.psi.ch/stars</a:t>
            </a:r>
          </a:p>
        </p:txBody>
      </p:sp>
      <p:sp>
        <p:nvSpPr>
          <p:cNvPr id="262" name="Body Level One…"/>
          <p:cNvSpPr txBox="1"/>
          <p:nvPr>
            <p:ph type="body" idx="1"/>
          </p:nvPr>
        </p:nvSpPr>
        <p:spPr>
          <a:xfrm>
            <a:off x="1042987" y="1341437"/>
            <a:ext cx="7742240" cy="4679954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lvl1pPr>
            <a:lvl2pPr marL="3556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2pPr>
            <a:lvl3pPr marL="539750" indent="-18415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3pPr>
            <a:lvl4pPr marL="71755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4pPr>
            <a:lvl5pPr marL="89535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3" name="Title Text"/>
          <p:cNvSpPr txBox="1"/>
          <p:nvPr>
            <p:ph type="title"/>
          </p:nvPr>
        </p:nvSpPr>
        <p:spPr>
          <a:xfrm>
            <a:off x="2077198" y="291600"/>
            <a:ext cx="6708028" cy="508501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00000"/>
              </a:lnSpc>
              <a:defRPr sz="2500">
                <a:solidFill>
                  <a:srgbClr val="68686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64" name="Slide Number"/>
          <p:cNvSpPr txBox="1"/>
          <p:nvPr>
            <p:ph type="sldNum" sz="quarter" idx="2"/>
          </p:nvPr>
        </p:nvSpPr>
        <p:spPr>
          <a:xfrm>
            <a:off x="7279416" y="6614669"/>
            <a:ext cx="1800205" cy="257953"/>
          </a:xfrm>
          <a:prstGeom prst="rect">
            <a:avLst/>
          </a:prstGeom>
          <a:solidFill>
            <a:srgbClr val="FFFFFF"/>
          </a:solidFill>
        </p:spPr>
        <p:txBody>
          <a:bodyPr wrap="square" lIns="18000" tIns="18000" rIns="18000" bIns="18000" anchor="t"/>
          <a:lstStyle>
            <a:lvl1pPr algn="l" defTabSz="914400">
              <a:spcBef>
                <a:spcPts val="900"/>
              </a:spcBef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Rectangle 16"/>
          <p:cNvSpPr/>
          <p:nvPr/>
        </p:nvSpPr>
        <p:spPr>
          <a:xfrm flipH="1" flipV="1">
            <a:off x="-4" y="5301207"/>
            <a:ext cx="6372206" cy="1556798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72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27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4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75" name="Body Level One…"/>
          <p:cNvSpPr txBox="1"/>
          <p:nvPr>
            <p:ph type="body" idx="1"/>
          </p:nvPr>
        </p:nvSpPr>
        <p:spPr>
          <a:xfrm>
            <a:off x="251518" y="1268758"/>
            <a:ext cx="8712973" cy="4857409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6" name="Slide Number"/>
          <p:cNvSpPr txBox="1"/>
          <p:nvPr>
            <p:ph type="sldNum" sz="quarter" idx="2"/>
          </p:nvPr>
        </p:nvSpPr>
        <p:spPr>
          <a:xfrm>
            <a:off x="8736679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Rechteck 12"/>
          <p:cNvSpPr/>
          <p:nvPr/>
        </p:nvSpPr>
        <p:spPr>
          <a:xfrm>
            <a:off x="0" y="1412874"/>
            <a:ext cx="720725" cy="727907"/>
          </a:xfrm>
          <a:prstGeom prst="rect">
            <a:avLst/>
          </a:prstGeom>
          <a:solidFill>
            <a:srgbClr val="B9B9B9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 sz="24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pPr>
          </a:p>
        </p:txBody>
      </p:sp>
      <p:pic>
        <p:nvPicPr>
          <p:cNvPr id="284" name="Bild 14" descr="Bild 1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2800" y="285750"/>
            <a:ext cx="1016000" cy="361950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Straight Connector 6"/>
          <p:cNvSpPr/>
          <p:nvPr/>
        </p:nvSpPr>
        <p:spPr>
          <a:xfrm>
            <a:off x="-2" y="6722391"/>
            <a:ext cx="9144004" cy="1"/>
          </a:xfrm>
          <a:prstGeom prst="line">
            <a:avLst/>
          </a:prstGeom>
          <a:solidFill>
            <a:srgbClr val="FDCA00"/>
          </a:solidFill>
          <a:ln>
            <a:solidFill>
              <a:srgbClr val="969696"/>
            </a:solidFill>
          </a:ln>
        </p:spPr>
        <p:txBody>
          <a:bodyPr lIns="45718" tIns="45718" rIns="45718" bIns="45718"/>
          <a:lstStyle/>
          <a:p>
            <a:pPr/>
          </a:p>
        </p:txBody>
      </p:sp>
      <p:pic>
        <p:nvPicPr>
          <p:cNvPr id="286" name="Picture 8" descr="Picture 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6586783"/>
            <a:ext cx="548666" cy="271221"/>
          </a:xfrm>
          <a:prstGeom prst="rect">
            <a:avLst/>
          </a:prstGeom>
          <a:ln w="12700">
            <a:miter lim="400000"/>
          </a:ln>
        </p:spPr>
      </p:pic>
      <p:sp>
        <p:nvSpPr>
          <p:cNvPr id="287" name="Text Box 18"/>
          <p:cNvSpPr txBox="1"/>
          <p:nvPr/>
        </p:nvSpPr>
        <p:spPr>
          <a:xfrm>
            <a:off x="590916" y="6614669"/>
            <a:ext cx="1130158" cy="196013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spcBef>
                <a:spcPts val="400"/>
              </a:spcBef>
              <a:defRPr b="1" sz="800">
                <a:solidFill>
                  <a:srgbClr val="808080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http://www.psi.ch/stars</a:t>
            </a:r>
          </a:p>
        </p:txBody>
      </p:sp>
      <p:sp>
        <p:nvSpPr>
          <p:cNvPr id="288" name="Body Level One…"/>
          <p:cNvSpPr txBox="1"/>
          <p:nvPr>
            <p:ph type="body" idx="1"/>
          </p:nvPr>
        </p:nvSpPr>
        <p:spPr>
          <a:xfrm>
            <a:off x="1042987" y="1341437"/>
            <a:ext cx="7742240" cy="4679954"/>
          </a:xfrm>
          <a:prstGeom prst="rect">
            <a:avLst/>
          </a:prstGeom>
        </p:spPr>
        <p:txBody>
          <a:bodyPr lIns="0" tIns="0" rIns="0" bIns="0"/>
          <a:lstStyle>
            <a:lvl1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lvl1pPr>
            <a:lvl2pPr marL="3556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2pPr>
            <a:lvl3pPr marL="539750" indent="-18415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3pPr>
            <a:lvl4pPr marL="71755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4pPr>
            <a:lvl5pPr marL="89535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buChar char="−"/>
              <a:defRPr sz="1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9" name="Title Text"/>
          <p:cNvSpPr txBox="1"/>
          <p:nvPr>
            <p:ph type="title"/>
          </p:nvPr>
        </p:nvSpPr>
        <p:spPr>
          <a:xfrm>
            <a:off x="2077198" y="291600"/>
            <a:ext cx="6708028" cy="508501"/>
          </a:xfrm>
          <a:prstGeom prst="rect">
            <a:avLst/>
          </a:prstGeom>
        </p:spPr>
        <p:txBody>
          <a:bodyPr lIns="0" tIns="0" rIns="0" bIns="0" anchor="t"/>
          <a:lstStyle>
            <a:lvl1pPr>
              <a:lnSpc>
                <a:spcPct val="100000"/>
              </a:lnSpc>
              <a:defRPr sz="2500">
                <a:solidFill>
                  <a:srgbClr val="68686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90" name="Slide Number"/>
          <p:cNvSpPr txBox="1"/>
          <p:nvPr>
            <p:ph type="sldNum" sz="quarter" idx="2"/>
          </p:nvPr>
        </p:nvSpPr>
        <p:spPr>
          <a:xfrm>
            <a:off x="7279416" y="6614669"/>
            <a:ext cx="1800205" cy="257953"/>
          </a:xfrm>
          <a:prstGeom prst="rect">
            <a:avLst/>
          </a:prstGeom>
          <a:solidFill>
            <a:srgbClr val="FFFFFF"/>
          </a:solidFill>
        </p:spPr>
        <p:txBody>
          <a:bodyPr wrap="square" lIns="18000" tIns="18000" rIns="18000" bIns="18000" anchor="t"/>
          <a:lstStyle>
            <a:lvl1pPr algn="l" defTabSz="914400">
              <a:spcBef>
                <a:spcPts val="900"/>
              </a:spcBef>
              <a:defRPr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98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299" name="Title Text"/>
          <p:cNvSpPr txBox="1"/>
          <p:nvPr>
            <p:ph type="title"/>
          </p:nvPr>
        </p:nvSpPr>
        <p:spPr>
          <a:xfrm>
            <a:off x="251519" y="116632"/>
            <a:ext cx="6120681" cy="86409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00" name="Body Level One…"/>
          <p:cNvSpPr txBox="1"/>
          <p:nvPr>
            <p:ph type="body" idx="1"/>
          </p:nvPr>
        </p:nvSpPr>
        <p:spPr>
          <a:xfrm>
            <a:off x="251519" y="1268759"/>
            <a:ext cx="8712970" cy="485740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1" name="Slide Number"/>
          <p:cNvSpPr txBox="1"/>
          <p:nvPr>
            <p:ph type="sldNum" sz="quarter" idx="2"/>
          </p:nvPr>
        </p:nvSpPr>
        <p:spPr>
          <a:xfrm>
            <a:off x="8736672" y="6482724"/>
            <a:ext cx="245404" cy="226987"/>
          </a:xfrm>
          <a:prstGeom prst="rect">
            <a:avLst/>
          </a:prstGeom>
        </p:spPr>
        <p:txBody>
          <a:bodyPr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9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Rectangle 16"/>
          <p:cNvSpPr/>
          <p:nvPr/>
        </p:nvSpPr>
        <p:spPr>
          <a:xfrm flipH="1" flipV="1">
            <a:off x="-2" y="5301207"/>
            <a:ext cx="6372202" cy="1556794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18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19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0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320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21" name="Slide Number"/>
          <p:cNvSpPr txBox="1"/>
          <p:nvPr>
            <p:ph type="sldNum" sz="quarter" idx="2"/>
          </p:nvPr>
        </p:nvSpPr>
        <p:spPr>
          <a:xfrm>
            <a:off x="8736675" y="6482724"/>
            <a:ext cx="245401" cy="226984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Rectangle 16"/>
          <p:cNvSpPr/>
          <p:nvPr/>
        </p:nvSpPr>
        <p:spPr>
          <a:xfrm flipH="1" flipV="1">
            <a:off x="-2" y="5301207"/>
            <a:ext cx="6372202" cy="1556794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29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30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0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331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32" name="Body Level One…"/>
          <p:cNvSpPr txBox="1"/>
          <p:nvPr>
            <p:ph type="body" idx="1"/>
          </p:nvPr>
        </p:nvSpPr>
        <p:spPr>
          <a:xfrm>
            <a:off x="251518" y="1268758"/>
            <a:ext cx="8712971" cy="4857407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3" name="Slide Number"/>
          <p:cNvSpPr txBox="1"/>
          <p:nvPr>
            <p:ph type="sldNum" sz="quarter" idx="2"/>
          </p:nvPr>
        </p:nvSpPr>
        <p:spPr>
          <a:xfrm>
            <a:off x="8736675" y="6482724"/>
            <a:ext cx="245401" cy="226984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Rectangle 16"/>
          <p:cNvSpPr/>
          <p:nvPr/>
        </p:nvSpPr>
        <p:spPr>
          <a:xfrm flipH="1" flipV="1">
            <a:off x="-3" y="5301207"/>
            <a:ext cx="6372204" cy="1556796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41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42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2" cy="564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Picture 9" descr="Picture 9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Title Text"/>
          <p:cNvSpPr txBox="1"/>
          <p:nvPr>
            <p:ph type="title"/>
          </p:nvPr>
        </p:nvSpPr>
        <p:spPr>
          <a:xfrm>
            <a:off x="323527" y="1772816"/>
            <a:ext cx="8568953" cy="108012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45" name="Body Level One…"/>
          <p:cNvSpPr txBox="1"/>
          <p:nvPr>
            <p:ph type="body" sz="half" idx="1"/>
          </p:nvPr>
        </p:nvSpPr>
        <p:spPr>
          <a:xfrm>
            <a:off x="323527" y="3573016"/>
            <a:ext cx="8568953" cy="160858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346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7" y="174777"/>
            <a:ext cx="2508800" cy="805953"/>
          </a:xfrm>
          <a:prstGeom prst="rect">
            <a:avLst/>
          </a:prstGeom>
          <a:ln w="12700">
            <a:miter lim="400000"/>
          </a:ln>
        </p:spPr>
      </p:pic>
      <p:sp>
        <p:nvSpPr>
          <p:cNvPr id="347" name="Slide Number"/>
          <p:cNvSpPr txBox="1"/>
          <p:nvPr>
            <p:ph type="sldNum" sz="quarter" idx="2"/>
          </p:nvPr>
        </p:nvSpPr>
        <p:spPr>
          <a:xfrm>
            <a:off x="6307802" y="6356350"/>
            <a:ext cx="245399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lide Number"/>
          <p:cNvSpPr txBox="1"/>
          <p:nvPr>
            <p:ph type="sldNum" sz="quarter" idx="2"/>
          </p:nvPr>
        </p:nvSpPr>
        <p:spPr>
          <a:xfrm>
            <a:off x="4487767" y="5740844"/>
            <a:ext cx="163780" cy="162256"/>
          </a:xfrm>
          <a:prstGeom prst="rect">
            <a:avLst/>
          </a:prstGeom>
        </p:spPr>
        <p:txBody>
          <a:bodyPr lIns="19050" tIns="19050" rIns="19050" bIns="19050" anchor="b"/>
          <a:lstStyle>
            <a:lvl1pPr algn="ctr" defTabSz="292100">
              <a:defRPr sz="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8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9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Picture 14" descr="Picture 1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Title Text"/>
          <p:cNvSpPr txBox="1"/>
          <p:nvPr>
            <p:ph type="title"/>
          </p:nvPr>
        </p:nvSpPr>
        <p:spPr>
          <a:xfrm>
            <a:off x="323527" y="1772816"/>
            <a:ext cx="8568953" cy="1080122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" name="Body Level One…"/>
          <p:cNvSpPr txBox="1"/>
          <p:nvPr>
            <p:ph type="body" sz="half" idx="1"/>
          </p:nvPr>
        </p:nvSpPr>
        <p:spPr>
          <a:xfrm>
            <a:off x="323527" y="3573016"/>
            <a:ext cx="8568953" cy="160858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600"/>
              </a:spcBef>
              <a:buSzTx/>
              <a:buFontTx/>
              <a:buNone/>
              <a:defRPr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3" name="Picture 5" descr="Picture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27696" y="174777"/>
            <a:ext cx="2500460" cy="805953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Slide Number"/>
          <p:cNvSpPr txBox="1"/>
          <p:nvPr>
            <p:ph type="sldNum" sz="quarter" idx="2"/>
          </p:nvPr>
        </p:nvSpPr>
        <p:spPr>
          <a:xfrm>
            <a:off x="6307802" y="6356350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Rectangle 3"/>
          <p:cNvSpPr/>
          <p:nvPr/>
        </p:nvSpPr>
        <p:spPr>
          <a:xfrm>
            <a:off x="92494" y="5564514"/>
            <a:ext cx="1151043" cy="368475"/>
          </a:xfrm>
          <a:prstGeom prst="rect">
            <a:avLst/>
          </a:prstGeom>
          <a:solidFill>
            <a:srgbClr val="384C81"/>
          </a:solidFill>
          <a:ln w="3175">
            <a:solidFill>
              <a:srgbClr val="364A7E"/>
            </a:solidFill>
            <a:miter/>
          </a:ln>
        </p:spPr>
        <p:txBody>
          <a:bodyPr lIns="34289" tIns="34289" rIns="34289" bIns="34289" anchor="ctr"/>
          <a:lstStyle/>
          <a:p>
            <a:pPr algn="ctr">
              <a:defRPr sz="1200"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62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494" y="5601329"/>
            <a:ext cx="1135352" cy="340606"/>
          </a:xfrm>
          <a:prstGeom prst="rect">
            <a:avLst/>
          </a:prstGeom>
          <a:ln w="12700">
            <a:miter lim="400000"/>
          </a:ln>
        </p:spPr>
      </p:pic>
      <p:sp>
        <p:nvSpPr>
          <p:cNvPr id="363" name="Title Text"/>
          <p:cNvSpPr txBox="1"/>
          <p:nvPr>
            <p:ph type="title"/>
          </p:nvPr>
        </p:nvSpPr>
        <p:spPr>
          <a:xfrm>
            <a:off x="373742" y="959643"/>
            <a:ext cx="8411029" cy="600341"/>
          </a:xfrm>
          <a:prstGeom prst="rect">
            <a:avLst/>
          </a:prstGeom>
        </p:spPr>
        <p:txBody>
          <a:bodyPr lIns="34289" tIns="34289" rIns="34289" bIns="34289"/>
          <a:lstStyle>
            <a:lvl1pPr>
              <a:lnSpc>
                <a:spcPct val="95000"/>
              </a:lnSpc>
              <a:defRPr b="1" sz="3600">
                <a:solidFill>
                  <a:srgbClr val="4A66A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64" name="Body Level One…"/>
          <p:cNvSpPr txBox="1"/>
          <p:nvPr>
            <p:ph type="body" idx="1"/>
          </p:nvPr>
        </p:nvSpPr>
        <p:spPr>
          <a:xfrm>
            <a:off x="373742" y="1703917"/>
            <a:ext cx="8411029" cy="3786057"/>
          </a:xfrm>
          <a:prstGeom prst="rect">
            <a:avLst/>
          </a:prstGeom>
        </p:spPr>
        <p:txBody>
          <a:bodyPr lIns="34289" tIns="34289" rIns="34289" bIns="34289"/>
          <a:lstStyle>
            <a:lvl1pPr>
              <a:lnSpc>
                <a:spcPct val="95000"/>
              </a:lnSpc>
              <a:spcBef>
                <a:spcPts val="1800"/>
              </a:spcBef>
              <a:buClr>
                <a:srgbClr val="000000"/>
              </a:buClr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lnSpc>
                <a:spcPct val="95000"/>
              </a:lnSpc>
              <a:spcBef>
                <a:spcPts val="1800"/>
              </a:spcBef>
              <a:buClr>
                <a:srgbClr val="000000"/>
              </a:buClr>
              <a:buChar char="-"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lnSpc>
                <a:spcPct val="95000"/>
              </a:lnSpc>
              <a:spcBef>
                <a:spcPts val="1800"/>
              </a:spcBef>
              <a:buClr>
                <a:srgbClr val="000000"/>
              </a:buClr>
              <a:buChar char="▪"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lnSpc>
                <a:spcPct val="95000"/>
              </a:lnSpc>
              <a:spcBef>
                <a:spcPts val="1800"/>
              </a:spcBef>
              <a:buClr>
                <a:srgbClr val="000000"/>
              </a:buClr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lnSpc>
                <a:spcPct val="95000"/>
              </a:lnSpc>
              <a:spcBef>
                <a:spcPts val="1800"/>
              </a:spcBef>
              <a:buClr>
                <a:srgbClr val="000000"/>
              </a:buClr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5" name="Slide Number"/>
          <p:cNvSpPr txBox="1"/>
          <p:nvPr>
            <p:ph type="sldNum" sz="quarter" idx="2"/>
          </p:nvPr>
        </p:nvSpPr>
        <p:spPr>
          <a:xfrm>
            <a:off x="5859603" y="5624512"/>
            <a:ext cx="335554" cy="327802"/>
          </a:xfrm>
          <a:prstGeom prst="rect">
            <a:avLst/>
          </a:prstGeom>
        </p:spPr>
        <p:txBody>
          <a:bodyPr lIns="34289" tIns="34289" rIns="34289" bIns="34289" anchor="t"/>
          <a:lstStyle>
            <a:lvl1pPr algn="l" defTabSz="914400">
              <a:lnSpc>
                <a:spcPct val="95000"/>
              </a:lnSpc>
              <a:defRPr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73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74" name="Title Text"/>
          <p:cNvSpPr txBox="1"/>
          <p:nvPr>
            <p:ph type="title"/>
          </p:nvPr>
        </p:nvSpPr>
        <p:spPr>
          <a:xfrm>
            <a:off x="251519" y="116632"/>
            <a:ext cx="6120681" cy="86409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75" name="Slide Number"/>
          <p:cNvSpPr txBox="1"/>
          <p:nvPr>
            <p:ph type="sldNum" sz="quarter" idx="2"/>
          </p:nvPr>
        </p:nvSpPr>
        <p:spPr>
          <a:xfrm>
            <a:off x="8736672" y="6482724"/>
            <a:ext cx="245404" cy="226987"/>
          </a:xfrm>
          <a:prstGeom prst="rect">
            <a:avLst/>
          </a:prstGeom>
        </p:spPr>
        <p:txBody>
          <a:bodyPr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12030" y="180054"/>
            <a:ext cx="592929" cy="728666"/>
          </a:xfrm>
          <a:prstGeom prst="rect">
            <a:avLst/>
          </a:prstGeom>
          <a:ln w="12700">
            <a:miter lim="400000"/>
          </a:ln>
        </p:spPr>
      </p:pic>
      <p:sp>
        <p:nvSpPr>
          <p:cNvPr id="383" name="Title Text"/>
          <p:cNvSpPr txBox="1"/>
          <p:nvPr>
            <p:ph type="title"/>
          </p:nvPr>
        </p:nvSpPr>
        <p:spPr>
          <a:xfrm>
            <a:off x="0" y="18256"/>
            <a:ext cx="7886700" cy="52000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84" name="Body Level One…"/>
          <p:cNvSpPr txBox="1"/>
          <p:nvPr>
            <p:ph type="body" idx="1"/>
          </p:nvPr>
        </p:nvSpPr>
        <p:spPr>
          <a:xfrm>
            <a:off x="223665" y="687423"/>
            <a:ext cx="8801923" cy="5877906"/>
          </a:xfrm>
          <a:prstGeom prst="rect">
            <a:avLst/>
          </a:prstGeom>
        </p:spPr>
        <p:txBody>
          <a:bodyPr/>
          <a:lstStyle>
            <a:lvl1pPr indent="-300599">
              <a:defRPr sz="2400"/>
            </a:lvl1pPr>
            <a:lvl2pPr marL="745919" indent="-360719">
              <a:defRPr sz="2400"/>
            </a:lvl2pPr>
            <a:lvl3pPr marL="1243199" indent="-400799">
              <a:defRPr sz="2400"/>
            </a:lvl3pPr>
            <a:lvl4pPr marL="1750499" indent="-450899">
              <a:defRPr sz="2400"/>
            </a:lvl4pPr>
            <a:lvl5pPr marL="2207700" indent="-450900"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5" name="Slide Number"/>
          <p:cNvSpPr txBox="1"/>
          <p:nvPr>
            <p:ph type="sldNum" sz="quarter" idx="2"/>
          </p:nvPr>
        </p:nvSpPr>
        <p:spPr>
          <a:xfrm>
            <a:off x="8926880" y="6663040"/>
            <a:ext cx="217121" cy="215596"/>
          </a:xfrm>
          <a:prstGeom prst="rect">
            <a:avLst/>
          </a:prstGeom>
        </p:spPr>
        <p:txBody>
          <a:bodyPr/>
          <a:lstStyle>
            <a:lvl1pPr defTabSz="457200">
              <a:defRPr sz="8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86" name="Straight Connector 6"/>
          <p:cNvSpPr/>
          <p:nvPr/>
        </p:nvSpPr>
        <p:spPr>
          <a:xfrm>
            <a:off x="0" y="587998"/>
            <a:ext cx="7886700" cy="1"/>
          </a:xfrm>
          <a:prstGeom prst="line">
            <a:avLst/>
          </a:prstGeom>
          <a:ln>
            <a:solidFill>
              <a:srgbClr val="A6A6A6"/>
            </a:solidFill>
            <a:miter/>
          </a:ln>
        </p:spPr>
        <p:txBody>
          <a:bodyPr lIns="45719" rIns="45719"/>
          <a:lstStyle/>
          <a:p>
            <a:pPr defTabSz="457200">
              <a:defRPr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387" name="Straight Connector 10"/>
          <p:cNvSpPr/>
          <p:nvPr/>
        </p:nvSpPr>
        <p:spPr>
          <a:xfrm>
            <a:off x="0" y="6680385"/>
            <a:ext cx="9144001" cy="4380"/>
          </a:xfrm>
          <a:prstGeom prst="line">
            <a:avLst/>
          </a:prstGeom>
          <a:ln>
            <a:solidFill>
              <a:srgbClr val="A6A6A6"/>
            </a:solidFill>
            <a:miter/>
          </a:ln>
        </p:spPr>
        <p:txBody>
          <a:bodyPr lIns="45719" rIns="45719"/>
          <a:lstStyle/>
          <a:p>
            <a:pPr defTabSz="457200">
              <a:defRPr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395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396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49" cy="564967"/>
          </a:xfrm>
          <a:prstGeom prst="rect">
            <a:avLst/>
          </a:prstGeom>
          <a:ln w="12700">
            <a:miter lim="400000"/>
          </a:ln>
        </p:spPr>
      </p:pic>
      <p:sp>
        <p:nvSpPr>
          <p:cNvPr id="397" name="Title Text"/>
          <p:cNvSpPr txBox="1"/>
          <p:nvPr>
            <p:ph type="title"/>
          </p:nvPr>
        </p:nvSpPr>
        <p:spPr>
          <a:xfrm>
            <a:off x="251519" y="116632"/>
            <a:ext cx="6120681" cy="86409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398" name="Body Level One…"/>
          <p:cNvSpPr txBox="1"/>
          <p:nvPr>
            <p:ph type="body" idx="1"/>
          </p:nvPr>
        </p:nvSpPr>
        <p:spPr>
          <a:xfrm>
            <a:off x="251519" y="1268759"/>
            <a:ext cx="8712970" cy="485740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9" name="Slide Number"/>
          <p:cNvSpPr txBox="1"/>
          <p:nvPr>
            <p:ph type="sldNum" sz="quarter" idx="2"/>
          </p:nvPr>
        </p:nvSpPr>
        <p:spPr>
          <a:xfrm>
            <a:off x="8736672" y="6482724"/>
            <a:ext cx="245404" cy="226987"/>
          </a:xfrm>
          <a:prstGeom prst="rect">
            <a:avLst/>
          </a:prstGeom>
        </p:spPr>
        <p:txBody>
          <a:bodyPr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ndaard 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07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408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49" cy="564967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Voeg een titel in"/>
          <p:cNvSpPr txBox="1"/>
          <p:nvPr>
            <p:ph type="title" hasCustomPrompt="1"/>
          </p:nvPr>
        </p:nvSpPr>
        <p:spPr>
          <a:xfrm>
            <a:off x="1115616" y="274638"/>
            <a:ext cx="7200801" cy="114300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009E4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Voeg een titel in</a:t>
            </a:r>
          </a:p>
        </p:txBody>
      </p:sp>
      <p:sp>
        <p:nvSpPr>
          <p:cNvPr id="410" name="Body Level One…"/>
          <p:cNvSpPr txBox="1"/>
          <p:nvPr>
            <p:ph type="body" idx="1"/>
          </p:nvPr>
        </p:nvSpPr>
        <p:spPr>
          <a:xfrm>
            <a:off x="1115616" y="1556791"/>
            <a:ext cx="7200801" cy="432048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500"/>
              </a:spcBef>
              <a:defRPr b="1" sz="2400">
                <a:latin typeface="Arial"/>
                <a:ea typeface="Arial"/>
                <a:cs typeface="Arial"/>
                <a:sym typeface="Arial"/>
              </a:defRPr>
            </a:lvl1pPr>
            <a:lvl2pPr marL="800100" indent="-342900">
              <a:lnSpc>
                <a:spcPct val="100000"/>
              </a:lnSpc>
              <a:spcBef>
                <a:spcPts val="500"/>
              </a:spcBef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500"/>
              </a:spcBef>
              <a:defRPr b="1" sz="2400">
                <a:latin typeface="Arial"/>
                <a:ea typeface="Arial"/>
                <a:cs typeface="Arial"/>
                <a:sym typeface="Arial"/>
              </a:defRPr>
            </a:lvl3pPr>
            <a:lvl4pPr marL="1714500" indent="-342900">
              <a:lnSpc>
                <a:spcPct val="100000"/>
              </a:lnSpc>
              <a:spcBef>
                <a:spcPts val="500"/>
              </a:spcBef>
              <a:buChar char="–"/>
              <a:defRPr b="1" sz="2400">
                <a:latin typeface="Arial"/>
                <a:ea typeface="Arial"/>
                <a:cs typeface="Arial"/>
                <a:sym typeface="Arial"/>
              </a:defRPr>
            </a:lvl4pPr>
            <a:lvl5pPr marL="2171700" indent="-342900">
              <a:lnSpc>
                <a:spcPct val="100000"/>
              </a:lnSpc>
              <a:spcBef>
                <a:spcPts val="500"/>
              </a:spcBef>
              <a:buChar char="»"/>
              <a:defRPr b="1" sz="2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1" name="Slide Number"/>
          <p:cNvSpPr txBox="1"/>
          <p:nvPr>
            <p:ph type="sldNum" sz="quarter" idx="2"/>
          </p:nvPr>
        </p:nvSpPr>
        <p:spPr>
          <a:xfrm>
            <a:off x="8116381" y="6447855"/>
            <a:ext cx="245404" cy="226986"/>
          </a:xfrm>
          <a:prstGeom prst="rect">
            <a:avLst/>
          </a:prstGeom>
        </p:spPr>
        <p:txBody>
          <a:bodyPr/>
          <a:lstStyle>
            <a:lvl1pPr defTabSz="914400">
              <a:defRPr sz="10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19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420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49" cy="564967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Title Text"/>
          <p:cNvSpPr txBox="1"/>
          <p:nvPr>
            <p:ph type="title"/>
          </p:nvPr>
        </p:nvSpPr>
        <p:spPr>
          <a:xfrm>
            <a:off x="685887" y="609600"/>
            <a:ext cx="7772402" cy="1143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22" name="Body Level One…"/>
          <p:cNvSpPr txBox="1"/>
          <p:nvPr>
            <p:ph type="body" idx="1"/>
          </p:nvPr>
        </p:nvSpPr>
        <p:spPr>
          <a:xfrm>
            <a:off x="685887" y="1981200"/>
            <a:ext cx="7772402" cy="411480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Times Roman"/>
                <a:ea typeface="Times Roman"/>
                <a:cs typeface="Times Roman"/>
                <a:sym typeface="Times Roman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Times Roman"/>
                <a:ea typeface="Times Roman"/>
                <a:cs typeface="Times Roman"/>
                <a:sym typeface="Times Roman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Times Roman"/>
                <a:ea typeface="Times Roman"/>
                <a:cs typeface="Times Roman"/>
                <a:sym typeface="Times Roman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Times Roman"/>
                <a:ea typeface="Times Roman"/>
                <a:cs typeface="Times Roman"/>
                <a:sym typeface="Times Roman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3" name="Slide Number"/>
          <p:cNvSpPr txBox="1"/>
          <p:nvPr>
            <p:ph type="sldNum" sz="quarter" idx="2"/>
          </p:nvPr>
        </p:nvSpPr>
        <p:spPr>
          <a:xfrm>
            <a:off x="8227060" y="6248400"/>
            <a:ext cx="231141" cy="256540"/>
          </a:xfrm>
          <a:prstGeom prst="rect">
            <a:avLst/>
          </a:prstGeom>
        </p:spPr>
        <p:txBody>
          <a:bodyPr anchor="t"/>
          <a:lstStyle>
            <a:lvl1pPr defTabSz="914400">
              <a:defRPr sz="1000">
                <a:solidFill>
                  <a:srgbClr val="3366CC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31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432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49" cy="564967"/>
          </a:xfrm>
          <a:prstGeom prst="rect">
            <a:avLst/>
          </a:prstGeom>
          <a:ln w="12700">
            <a:miter lim="400000"/>
          </a:ln>
        </p:spPr>
      </p:pic>
      <p:sp>
        <p:nvSpPr>
          <p:cNvPr id="433" name="Body Level One…"/>
          <p:cNvSpPr txBox="1"/>
          <p:nvPr>
            <p:ph type="body" idx="1"/>
          </p:nvPr>
        </p:nvSpPr>
        <p:spPr>
          <a:xfrm>
            <a:off x="685887" y="228600"/>
            <a:ext cx="7772402" cy="5105400"/>
          </a:xfrm>
          <a:prstGeom prst="rect">
            <a:avLst/>
          </a:prstGeom>
        </p:spPr>
        <p:txBody>
          <a:bodyPr/>
          <a:lstStyle>
            <a:lvl1pPr marL="316632" indent="-316632">
              <a:lnSpc>
                <a:spcPct val="100000"/>
              </a:lnSpc>
              <a:spcBef>
                <a:spcPts val="600"/>
              </a:spcBef>
              <a:defRPr sz="2900">
                <a:latin typeface="Times Roman"/>
                <a:ea typeface="Times Roman"/>
                <a:cs typeface="Times Roman"/>
                <a:sym typeface="Times Roman"/>
              </a:defRPr>
            </a:lvl1pPr>
            <a:lvl2pPr marL="728257" indent="-306078">
              <a:lnSpc>
                <a:spcPct val="100000"/>
              </a:lnSpc>
              <a:spcBef>
                <a:spcPts val="600"/>
              </a:spcBef>
              <a:buChar char="–"/>
              <a:defRPr sz="2900">
                <a:latin typeface="Times Roman"/>
                <a:ea typeface="Times Roman"/>
                <a:cs typeface="Times Roman"/>
                <a:sym typeface="Times Roman"/>
              </a:defRPr>
            </a:lvl2pPr>
            <a:lvl3pPr marL="1122609" indent="-278252">
              <a:lnSpc>
                <a:spcPct val="100000"/>
              </a:lnSpc>
              <a:spcBef>
                <a:spcPts val="600"/>
              </a:spcBef>
              <a:defRPr sz="2900">
                <a:latin typeface="Times Roman"/>
                <a:ea typeface="Times Roman"/>
                <a:cs typeface="Times Roman"/>
                <a:sym typeface="Times Roman"/>
              </a:defRPr>
            </a:lvl3pPr>
            <a:lvl4pPr marL="1606622" indent="-340086">
              <a:lnSpc>
                <a:spcPct val="100000"/>
              </a:lnSpc>
              <a:spcBef>
                <a:spcPts val="600"/>
              </a:spcBef>
              <a:buChar char="–"/>
              <a:defRPr sz="2900">
                <a:latin typeface="Times Roman"/>
                <a:ea typeface="Times Roman"/>
                <a:cs typeface="Times Roman"/>
                <a:sym typeface="Times Roman"/>
              </a:defRPr>
            </a:lvl4pPr>
            <a:lvl5pPr marL="2028800" indent="-340086">
              <a:lnSpc>
                <a:spcPct val="100000"/>
              </a:lnSpc>
              <a:spcBef>
                <a:spcPts val="600"/>
              </a:spcBef>
              <a:buChar char="»"/>
              <a:defRPr sz="2900">
                <a:latin typeface="Times Roman"/>
                <a:ea typeface="Times Roman"/>
                <a:cs typeface="Times Roman"/>
                <a:sym typeface="Times Roman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4" name="Slide Number"/>
          <p:cNvSpPr txBox="1"/>
          <p:nvPr>
            <p:ph type="sldNum" sz="quarter" idx="2"/>
          </p:nvPr>
        </p:nvSpPr>
        <p:spPr>
          <a:xfrm>
            <a:off x="8201660" y="6248400"/>
            <a:ext cx="256541" cy="269240"/>
          </a:xfrm>
          <a:prstGeom prst="rect">
            <a:avLst/>
          </a:prstGeom>
        </p:spPr>
        <p:txBody>
          <a:bodyPr anchor="t"/>
          <a:lstStyle>
            <a:lvl1pPr defTabSz="914400">
              <a:defRPr>
                <a:solidFill>
                  <a:srgbClr val="3366CC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Rectangle 16"/>
          <p:cNvSpPr/>
          <p:nvPr/>
        </p:nvSpPr>
        <p:spPr>
          <a:xfrm flipH="1" flipV="1">
            <a:off x="-1" y="5301207"/>
            <a:ext cx="6372201" cy="1556793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442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44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49" cy="564967"/>
          </a:xfrm>
          <a:prstGeom prst="rect">
            <a:avLst/>
          </a:prstGeom>
          <a:ln w="12700">
            <a:miter lim="400000"/>
          </a:ln>
        </p:spPr>
      </p:pic>
      <p:sp>
        <p:nvSpPr>
          <p:cNvPr id="444" name="Title Text"/>
          <p:cNvSpPr txBox="1"/>
          <p:nvPr>
            <p:ph type="title"/>
          </p:nvPr>
        </p:nvSpPr>
        <p:spPr>
          <a:xfrm>
            <a:off x="251519" y="116632"/>
            <a:ext cx="6120681" cy="864097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b="1" sz="3600"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445" name="Body Level One…"/>
          <p:cNvSpPr txBox="1"/>
          <p:nvPr>
            <p:ph type="body" idx="1"/>
          </p:nvPr>
        </p:nvSpPr>
        <p:spPr>
          <a:xfrm>
            <a:off x="251519" y="1268759"/>
            <a:ext cx="8712970" cy="4857405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46" name="Slide Number"/>
          <p:cNvSpPr txBox="1"/>
          <p:nvPr>
            <p:ph type="sldNum" sz="quarter" idx="2"/>
          </p:nvPr>
        </p:nvSpPr>
        <p:spPr>
          <a:xfrm>
            <a:off x="8736672" y="6482724"/>
            <a:ext cx="245404" cy="226987"/>
          </a:xfrm>
          <a:prstGeom prst="rect">
            <a:avLst/>
          </a:prstGeom>
        </p:spPr>
        <p:txBody>
          <a:bodyPr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Logo CEA" descr="Logo CEA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422" y="5614987"/>
            <a:ext cx="274495" cy="274494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Body Level One…"/>
          <p:cNvSpPr txBox="1"/>
          <p:nvPr>
            <p:ph type="body" idx="1"/>
          </p:nvPr>
        </p:nvSpPr>
        <p:spPr>
          <a:xfrm>
            <a:off x="548878" y="1893093"/>
            <a:ext cx="8046245" cy="339923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1200"/>
              </a:spcBef>
              <a:buSzTx/>
              <a:buFontTx/>
              <a:buNone/>
              <a:defRPr sz="1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266700">
              <a:lnSpc>
                <a:spcPct val="100000"/>
              </a:lnSpc>
              <a:spcBef>
                <a:spcPts val="1200"/>
              </a:spcBef>
              <a:buSzPct val="90000"/>
              <a:buFontTx/>
              <a:buChar char="■"/>
              <a:defRPr sz="1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41337" indent="-274638">
              <a:lnSpc>
                <a:spcPct val="100000"/>
              </a:lnSpc>
              <a:spcBef>
                <a:spcPts val="1200"/>
              </a:spcBef>
              <a:buSzPct val="90000"/>
              <a:buFontTx/>
              <a:buChar char="■"/>
              <a:defRPr sz="1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808037" indent="-266700">
              <a:lnSpc>
                <a:spcPct val="100000"/>
              </a:lnSpc>
              <a:spcBef>
                <a:spcPts val="1200"/>
              </a:spcBef>
              <a:buSzPct val="90000"/>
              <a:buFontTx/>
              <a:buChar char="■"/>
              <a:defRPr sz="1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074737" indent="-266700">
              <a:lnSpc>
                <a:spcPct val="100000"/>
              </a:lnSpc>
              <a:spcBef>
                <a:spcPts val="1200"/>
              </a:spcBef>
              <a:buSzPct val="90000"/>
              <a:buFontTx/>
              <a:buChar char="■"/>
              <a:defRPr sz="18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5" name="Slide Number"/>
          <p:cNvSpPr txBox="1"/>
          <p:nvPr>
            <p:ph type="sldNum" sz="quarter" idx="2"/>
          </p:nvPr>
        </p:nvSpPr>
        <p:spPr>
          <a:xfrm>
            <a:off x="8519008" y="5631212"/>
            <a:ext cx="250797" cy="241395"/>
          </a:xfrm>
          <a:prstGeom prst="rect">
            <a:avLst/>
          </a:prstGeom>
        </p:spPr>
        <p:txBody>
          <a:bodyPr lIns="34289" tIns="34289" rIns="34289" bIns="34289"/>
          <a:lstStyle>
            <a:lvl1pPr defTabSz="914400">
              <a:defRPr b="1">
                <a:solidFill>
                  <a:srgbClr val="E5001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456" name="ZoneTexte 6"/>
          <p:cNvSpPr txBox="1"/>
          <p:nvPr/>
        </p:nvSpPr>
        <p:spPr>
          <a:xfrm>
            <a:off x="-41911" y="649500"/>
            <a:ext cx="9075421" cy="2413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>
              <a:defRPr sz="1200">
                <a:solidFill>
                  <a:srgbClr val="80808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Disposition : Titre et contenu</a:t>
            </a:r>
          </a:p>
        </p:txBody>
      </p:sp>
      <p:pic>
        <p:nvPicPr>
          <p:cNvPr id="457" name="PATTERN CARRE DECAL" descr="PATTERN CARRE DECAL"/>
          <p:cNvPicPr>
            <a:picLocks noChangeAspect="1"/>
          </p:cNvPicPr>
          <p:nvPr/>
        </p:nvPicPr>
        <p:blipFill>
          <a:blip r:embed="rId3">
            <a:extLst/>
          </a:blip>
          <a:srcRect l="17494" t="76059" r="18770" b="0"/>
          <a:stretch>
            <a:fillRect/>
          </a:stretch>
        </p:blipFill>
        <p:spPr>
          <a:xfrm>
            <a:off x="7219949" y="857249"/>
            <a:ext cx="1924051" cy="475606"/>
          </a:xfrm>
          <a:prstGeom prst="rect">
            <a:avLst/>
          </a:prstGeom>
          <a:ln w="12700">
            <a:miter lim="400000"/>
          </a:ln>
        </p:spPr>
      </p:pic>
      <p:sp>
        <p:nvSpPr>
          <p:cNvPr id="458" name="Title Text"/>
          <p:cNvSpPr txBox="1"/>
          <p:nvPr>
            <p:ph type="title"/>
          </p:nvPr>
        </p:nvSpPr>
        <p:spPr>
          <a:xfrm>
            <a:off x="548878" y="1092776"/>
            <a:ext cx="8046245" cy="653872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 sz="3200">
                <a:solidFill>
                  <a:srgbClr val="E50019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/>
            <a:r>
              <a:t>Title Text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2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53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54" name="Title Text"/>
          <p:cNvSpPr txBox="1"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lIns="45718" tIns="45718" rIns="45718" bIns="45718" anchor="t"/>
          <a:lstStyle>
            <a:lvl1pPr>
              <a:lnSpc>
                <a:spcPct val="100000"/>
              </a:lnSpc>
              <a:defRPr b="1" cap="all" sz="4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55" name="Body Level One…"/>
          <p:cNvSpPr txBox="1"/>
          <p:nvPr>
            <p:ph type="body" sz="quarter" idx="1"/>
          </p:nvPr>
        </p:nvSpPr>
        <p:spPr>
          <a:xfrm>
            <a:off x="722312" y="2906713"/>
            <a:ext cx="7772401" cy="1500192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400"/>
              </a:spcBef>
              <a:buSzTx/>
              <a:buFontTx/>
              <a:buNone/>
              <a:defRPr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64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65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600"/>
              </a:spcBef>
              <a:defRPr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lnSpc>
                <a:spcPct val="100000"/>
              </a:lnSpc>
              <a:spcBef>
                <a:spcPts val="600"/>
              </a:spcBef>
              <a:buChar char="–"/>
              <a:defRPr>
                <a:latin typeface="Arial"/>
                <a:ea typeface="Arial"/>
                <a:cs typeface="Arial"/>
                <a:sym typeface="Arial"/>
              </a:defRPr>
            </a:lvl2pPr>
            <a:lvl3pPr marL="1234438" indent="-320038">
              <a:lnSpc>
                <a:spcPct val="100000"/>
              </a:lnSpc>
              <a:spcBef>
                <a:spcPts val="600"/>
              </a:spcBef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lnSpc>
                <a:spcPct val="100000"/>
              </a:lnSpc>
              <a:spcBef>
                <a:spcPts val="600"/>
              </a:spcBef>
              <a:buChar char="–"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lnSpc>
                <a:spcPct val="100000"/>
              </a:lnSpc>
              <a:spcBef>
                <a:spcPts val="600"/>
              </a:spcBef>
              <a:buChar char="»"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76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77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78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79" name="Body Level One…"/>
          <p:cNvSpPr txBox="1"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0">
              <a:lnSpc>
                <a:spcPct val="100000"/>
              </a:lnSpc>
              <a:spcBef>
                <a:spcPts val="500"/>
              </a:spcBef>
              <a:buSzTx/>
              <a:buFontTx/>
              <a:buNone/>
              <a:defRPr b="1" sz="24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0" name="Text Placeholder 4"/>
          <p:cNvSpPr/>
          <p:nvPr>
            <p:ph type="body" sz="quarter" idx="21"/>
          </p:nvPr>
        </p:nvSpPr>
        <p:spPr>
          <a:xfrm>
            <a:off x="4645025" y="1535112"/>
            <a:ext cx="4041775" cy="639767"/>
          </a:xfrm>
          <a:prstGeom prst="rect">
            <a:avLst/>
          </a:prstGeom>
        </p:spPr>
        <p:txBody>
          <a:bodyPr lIns="45718" tIns="45718" rIns="45718" bIns="45718" anchor="b"/>
          <a:lstStyle/>
          <a:p>
            <a: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pP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89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90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Title Text"/>
          <p:cNvSpPr txBox="1"/>
          <p:nvPr>
            <p:ph type="title"/>
          </p:nvPr>
        </p:nvSpPr>
        <p:spPr>
          <a:xfrm>
            <a:off x="251518" y="116632"/>
            <a:ext cx="6120683" cy="86409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lnSpc>
                <a:spcPct val="100000"/>
              </a:lnSpc>
              <a:defRPr b="1" sz="36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00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01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6"/>
          <p:cNvSpPr/>
          <p:nvPr/>
        </p:nvSpPr>
        <p:spPr>
          <a:xfrm flipH="1" flipV="1">
            <a:off x="-3" y="5301207"/>
            <a:ext cx="6372205" cy="1556797"/>
          </a:xfrm>
          <a:prstGeom prst="rect">
            <a:avLst/>
          </a:prstGeom>
          <a:gradFill>
            <a:gsLst>
              <a:gs pos="0">
                <a:schemeClr val="accent6"/>
              </a:gs>
              <a:gs pos="48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110" name="Rectangle 10"/>
          <p:cNvSpPr/>
          <p:nvPr/>
        </p:nvSpPr>
        <p:spPr>
          <a:xfrm>
            <a:off x="-1" y="-1"/>
            <a:ext cx="9144001" cy="2132858"/>
          </a:xfrm>
          <a:prstGeom prst="rect">
            <a:avLst/>
          </a:prstGeom>
          <a:gradFill>
            <a:gsLst>
              <a:gs pos="0">
                <a:schemeClr val="accent6"/>
              </a:gs>
              <a:gs pos="56000">
                <a:srgbClr val="FFFFFF"/>
              </a:gs>
            </a:gsLst>
            <a:lin ang="60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111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135562"/>
            <a:ext cx="1758653" cy="564968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Title Text"/>
          <p:cNvSpPr txBox="1"/>
          <p:nvPr>
            <p:ph type="title"/>
          </p:nvPr>
        </p:nvSpPr>
        <p:spPr>
          <a:xfrm>
            <a:off x="457200" y="273050"/>
            <a:ext cx="3008316" cy="1162050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lnSpc>
                <a:spcPct val="100000"/>
              </a:lnSpc>
              <a:defRPr b="1" sz="2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3" name="Body Level One…"/>
          <p:cNvSpPr txBox="1"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lIns="45718" tIns="45718" rIns="45718" bIns="45718"/>
          <a:lstStyle>
            <a:lvl1pPr marL="342900" indent="-3429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1pPr>
            <a:lvl2pPr marL="783771" indent="-326571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2pPr>
            <a:lvl3pPr marL="1219200" indent="-304800">
              <a:lnSpc>
                <a:spcPct val="100000"/>
              </a:lnSpc>
              <a:spcBef>
                <a:spcPts val="700"/>
              </a:spcBef>
              <a:defRPr sz="3200">
                <a:latin typeface="Arial"/>
                <a:ea typeface="Arial"/>
                <a:cs typeface="Arial"/>
                <a:sym typeface="Arial"/>
              </a:defRPr>
            </a:lvl3pPr>
            <a:lvl4pPr marL="1737360" indent="-365760">
              <a:lnSpc>
                <a:spcPct val="100000"/>
              </a:lnSpc>
              <a:spcBef>
                <a:spcPts val="700"/>
              </a:spcBef>
              <a:buChar char="–"/>
              <a:defRPr sz="3200">
                <a:latin typeface="Arial"/>
                <a:ea typeface="Arial"/>
                <a:cs typeface="Arial"/>
                <a:sym typeface="Arial"/>
              </a:defRPr>
            </a:lvl4pPr>
            <a:lvl5pPr marL="2194560" indent="-365760">
              <a:lnSpc>
                <a:spcPct val="100000"/>
              </a:lnSpc>
              <a:spcBef>
                <a:spcPts val="700"/>
              </a:spcBef>
              <a:buChar char="»"/>
              <a:defRPr sz="3200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Text Placeholder 3"/>
          <p:cNvSpPr/>
          <p:nvPr>
            <p:ph type="body" sz="half" idx="21"/>
          </p:nvPr>
        </p:nvSpPr>
        <p:spPr>
          <a:xfrm>
            <a:off x="457198" y="1435100"/>
            <a:ext cx="3008317" cy="4691063"/>
          </a:xfrm>
          <a:prstGeom prst="rect">
            <a:avLst/>
          </a:prstGeom>
        </p:spPr>
        <p:txBody>
          <a:bodyPr lIns="45718" tIns="45718" rIns="45718" bIns="45718"/>
          <a:lstStyle/>
          <a:p>
            <a:pPr marL="177800" indent="-177800">
              <a:lnSpc>
                <a:spcPct val="110000"/>
              </a:lnSpc>
              <a:spcBef>
                <a:spcPts val="0"/>
              </a:spcBef>
              <a:buClr>
                <a:srgbClr val="000000"/>
              </a:buClr>
              <a:defRPr sz="1800"/>
            </a:pP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xfrm>
            <a:off x="8736677" y="6482724"/>
            <a:ext cx="245400" cy="226982"/>
          </a:xfrm>
          <a:prstGeom prst="rect">
            <a:avLst/>
          </a:prstGeom>
        </p:spPr>
        <p:txBody>
          <a:bodyPr lIns="45718" tIns="45718" rIns="45718" bIns="45718" anchor="t"/>
          <a:lstStyle>
            <a:lvl1pPr defTabSz="914400">
              <a:defRPr sz="1000">
                <a:solidFill>
                  <a:srgbClr val="3366CC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Relationship Id="rId35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35.xml"/><Relationship Id="rId37" Type="http://schemas.openxmlformats.org/officeDocument/2006/relationships/slideLayout" Target="../slideLayouts/slideLayout36.xml"/><Relationship Id="rId38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3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628650" y="365125"/>
            <a:ext cx="78867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8256726" y="6414761"/>
            <a:ext cx="258624" cy="24830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 defTabSz="685800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</p:sldLayoutIdLst>
  <p:transition xmlns:p14="http://schemas.microsoft.com/office/powerpoint/2010/main" spd="med" advClick="1"/>
  <p:txStyles>
    <p:titleStyle>
      <a:lvl1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3429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6858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0287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3716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17145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0574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24003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2743200" algn="r" defTabSz="6858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8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23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4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5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3.tif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tif"/><Relationship Id="rId3" Type="http://schemas.openxmlformats.org/officeDocument/2006/relationships/image" Target="../media/image5.tif"/><Relationship Id="rId4" Type="http://schemas.openxmlformats.org/officeDocument/2006/relationships/image" Target="../media/image6.tif"/><Relationship Id="rId5" Type="http://schemas.openxmlformats.org/officeDocument/2006/relationships/image" Target="../media/image7.tif"/><Relationship Id="rId6" Type="http://schemas.openxmlformats.org/officeDocument/2006/relationships/image" Target="../media/image8.tif"/><Relationship Id="rId7" Type="http://schemas.openxmlformats.org/officeDocument/2006/relationships/image" Target="../media/image6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tif"/><Relationship Id="rId3" Type="http://schemas.openxmlformats.org/officeDocument/2006/relationships/image" Target="../media/image11.tif"/><Relationship Id="rId4" Type="http://schemas.openxmlformats.org/officeDocument/2006/relationships/image" Target="../media/image12.tif"/><Relationship Id="rId5" Type="http://schemas.openxmlformats.org/officeDocument/2006/relationships/image" Target="../media/image13.tif"/><Relationship Id="rId6" Type="http://schemas.openxmlformats.org/officeDocument/2006/relationships/image" Target="../media/image14.tif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tif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1.tif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s://indico.ictp.it/event/10221/" TargetMode="External"/><Relationship Id="rId3" Type="http://schemas.openxmlformats.org/officeDocument/2006/relationships/image" Target="../media/image1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9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15.png"/><Relationship Id="rId3" Type="http://schemas.openxmlformats.org/officeDocument/2006/relationships/hyperlink" Target="https://nds.iaea.org/dataexplorer/" TargetMode="External"/><Relationship Id="rId4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Rectangle 2"/>
          <p:cNvSpPr txBox="1"/>
          <p:nvPr>
            <p:ph type="title"/>
          </p:nvPr>
        </p:nvSpPr>
        <p:spPr>
          <a:xfrm>
            <a:off x="105009" y="1887545"/>
            <a:ext cx="9144002" cy="1684218"/>
          </a:xfrm>
          <a:prstGeom prst="rect">
            <a:avLst/>
          </a:prstGeom>
        </p:spPr>
        <p:txBody>
          <a:bodyPr/>
          <a:lstStyle/>
          <a:p>
            <a:pPr lvl="8">
              <a:lnSpc>
                <a:spcPct val="100000"/>
              </a:lnSpc>
              <a:defRPr b="1" sz="3200">
                <a:solidFill>
                  <a:srgbClr val="FFD699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                Status of (the) TALYS (empire)                    </a:t>
            </a:r>
            <a:br>
              <a:rPr sz="3600">
                <a:solidFill>
                  <a:srgbClr val="FFFFFF"/>
                </a:solidFill>
              </a:rPr>
            </a:br>
          </a:p>
        </p:txBody>
      </p:sp>
      <p:sp>
        <p:nvSpPr>
          <p:cNvPr id="468" name="Rectangle 3"/>
          <p:cNvSpPr txBox="1"/>
          <p:nvPr>
            <p:ph type="body" sz="half" idx="1"/>
          </p:nvPr>
        </p:nvSpPr>
        <p:spPr>
          <a:xfrm>
            <a:off x="233597" y="3933054"/>
            <a:ext cx="8886826" cy="2615014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>
                <a:solidFill>
                  <a:srgbClr val="FF0000"/>
                </a:solidFill>
              </a:defRPr>
            </a:pPr>
            <a:r>
              <a:t>			</a:t>
            </a:r>
            <a:r>
              <a:rPr>
                <a:solidFill>
                  <a:srgbClr val="FFEBCC"/>
                </a:solidFill>
              </a:rPr>
              <a:t>Arjan Koning, IAEA</a:t>
            </a:r>
          </a:p>
          <a:p>
            <a:pPr>
              <a:lnSpc>
                <a:spcPct val="90000"/>
              </a:lnSpc>
              <a:defRPr>
                <a:solidFill>
                  <a:srgbClr val="FFEBCC"/>
                </a:solidFill>
              </a:defRPr>
            </a:pPr>
            <a:r>
              <a:t>                           		</a:t>
            </a:r>
            <a:endParaRPr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16" presetID="23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6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TALYS-2.0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TALYS-2.0</a:t>
            </a:r>
          </a:p>
        </p:txBody>
      </p:sp>
      <p:sp>
        <p:nvSpPr>
          <p:cNvPr id="562" name="Some important new features since TALYS-1.96 (Dec 2021)…"/>
          <p:cNvSpPr txBox="1"/>
          <p:nvPr>
            <p:ph type="body" idx="1"/>
          </p:nvPr>
        </p:nvSpPr>
        <p:spPr>
          <a:xfrm>
            <a:off x="215513" y="1241744"/>
            <a:ext cx="8712974" cy="4857410"/>
          </a:xfrm>
          <a:prstGeom prst="rect">
            <a:avLst/>
          </a:prstGeom>
        </p:spPr>
        <p:txBody>
          <a:bodyPr/>
          <a:lstStyle/>
          <a:p>
            <a:pPr marL="253745" indent="-253745" defTabSz="676655">
              <a:spcBef>
                <a:spcPts val="500"/>
              </a:spcBef>
              <a:defRPr sz="2368"/>
            </a:pPr>
            <a:r>
              <a:t>Some important new features since TALYS-1.96 (Dec 2021)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Further refinement of explicit evaporation of fission fragments via Hauser-Feshbach: FY, nubar, nu(A), PFNS, etc. using HF3D, GEF, SPY and 4D-Langevin fission fragment distributions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‘fit y’: read in optimised nuclear model parameters for all nuclides and reaction channels (from TASMAN parameter search to EXFOR), giving the best fits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Unifying all TALYS output in YANDF format (Yet Another Nuclear Data Format) for efficient interpretation for processing software - ENDF, GNDS, AI/ML, plotting, astro libraries etc. etc. </a:t>
            </a:r>
          </a:p>
          <a:p>
            <a:pPr marL="253745" indent="-253745" defTabSz="676655">
              <a:spcBef>
                <a:spcPts val="500"/>
              </a:spcBef>
              <a:defRPr sz="2368"/>
            </a:pPr>
            <a:r>
              <a:t>TALYS-1.97/2.0 was released end of December 2023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Title 1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565" name="Content Placeholder 4" descr="Content Placeholder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15793" y="525640"/>
            <a:ext cx="8163061" cy="6307821"/>
          </a:xfrm>
          <a:prstGeom prst="rect">
            <a:avLst/>
          </a:prstGeom>
          <a:ln w="12700">
            <a:miter lim="400000"/>
          </a:ln>
        </p:spPr>
      </p:pic>
      <p:pic>
        <p:nvPicPr>
          <p:cNvPr id="566" name="n-Mo100-MT016.png" descr="n-Mo100-MT0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5400000">
            <a:off x="2704293" y="738081"/>
            <a:ext cx="2462841" cy="3518343"/>
          </a:xfrm>
          <a:prstGeom prst="rect">
            <a:avLst/>
          </a:prstGeom>
          <a:ln w="12700">
            <a:miter lim="400000"/>
          </a:ln>
        </p:spPr>
      </p:pic>
      <p:sp>
        <p:nvSpPr>
          <p:cNvPr id="567" name="Ethr"/>
          <p:cNvSpPr txBox="1"/>
          <p:nvPr/>
        </p:nvSpPr>
        <p:spPr>
          <a:xfrm>
            <a:off x="2519605" y="3682811"/>
            <a:ext cx="52339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Ethr</a:t>
            </a:r>
          </a:p>
        </p:txBody>
      </p:sp>
      <p:sp>
        <p:nvSpPr>
          <p:cNvPr id="568" name="Line"/>
          <p:cNvSpPr/>
          <p:nvPr/>
        </p:nvSpPr>
        <p:spPr>
          <a:xfrm flipV="1">
            <a:off x="2781299" y="3387816"/>
            <a:ext cx="1" cy="350663"/>
          </a:xfrm>
          <a:prstGeom prst="line">
            <a:avLst/>
          </a:prstGeom>
          <a:ln w="25400">
            <a:solidFill>
              <a:schemeClr val="accent1"/>
            </a:solidFill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9" rIns="45719"/>
          <a:lstStyle/>
          <a:p>
            <a:pPr>
              <a:defRPr>
                <a:solidFill>
                  <a:srgbClr val="003399"/>
                </a:solidFill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69" name="Long-term goal: Global predictive power"/>
          <p:cNvSpPr txBox="1"/>
          <p:nvPr/>
        </p:nvSpPr>
        <p:spPr>
          <a:xfrm>
            <a:off x="1411536" y="65006"/>
            <a:ext cx="4157545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080808"/>
                </a:solidFill>
              </a:defRPr>
            </a:lvl1pPr>
          </a:lstStyle>
          <a:p>
            <a:pPr/>
            <a:r>
              <a:t>Long-term goal: Global predictive power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470" y="0"/>
            <a:ext cx="887506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72" name="Global level densities…"/>
          <p:cNvSpPr txBox="1"/>
          <p:nvPr/>
        </p:nvSpPr>
        <p:spPr>
          <a:xfrm>
            <a:off x="311284" y="6004627"/>
            <a:ext cx="5122956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51515"/>
                </a:solidFill>
              </a:defRPr>
            </a:pPr>
            <a:r>
              <a:t>Global level densities</a:t>
            </a:r>
          </a:p>
          <a:p>
            <a:pPr>
              <a:defRPr>
                <a:solidFill>
                  <a:srgbClr val="151515"/>
                </a:solidFill>
              </a:defRPr>
            </a:pPr>
            <a:r>
              <a:t>Nuclides with experimental D0 data: 300 (RIPL-3)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Espace réservé du pied de page 6"/>
          <p:cNvSpPr txBox="1"/>
          <p:nvPr/>
        </p:nvSpPr>
        <p:spPr>
          <a:xfrm>
            <a:off x="597932" y="6074031"/>
            <a:ext cx="6560821" cy="2413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 anchor="ctr">
            <a:spAutoFit/>
          </a:bodyPr>
          <a:lstStyle>
            <a:lvl1pPr>
              <a:defRPr sz="1200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Gamma Strength Functions</a:t>
            </a:r>
          </a:p>
        </p:txBody>
      </p:sp>
      <p:sp>
        <p:nvSpPr>
          <p:cNvPr id="575" name="Espace réservé de la date 1"/>
          <p:cNvSpPr txBox="1"/>
          <p:nvPr/>
        </p:nvSpPr>
        <p:spPr>
          <a:xfrm>
            <a:off x="7254239" y="5542312"/>
            <a:ext cx="693421" cy="419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 anchor="ctr">
            <a:spAutoFit/>
          </a:bodyPr>
          <a:lstStyle>
            <a:lvl1pPr algn="r">
              <a:defRPr sz="1200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10/07/2024</a:t>
            </a:r>
          </a:p>
        </p:txBody>
      </p:sp>
      <p:sp>
        <p:nvSpPr>
          <p:cNvPr id="576" name="Espace réservé du numéro de diapositive 7"/>
          <p:cNvSpPr txBox="1"/>
          <p:nvPr>
            <p:ph type="sldNum" sz="quarter" idx="2"/>
          </p:nvPr>
        </p:nvSpPr>
        <p:spPr>
          <a:xfrm>
            <a:off x="8519009" y="5631212"/>
            <a:ext cx="250796" cy="24139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77" name="Rectangle 3"/>
          <p:cNvSpPr/>
          <p:nvPr/>
        </p:nvSpPr>
        <p:spPr>
          <a:xfrm>
            <a:off x="-204281" y="1324178"/>
            <a:ext cx="9423001" cy="54001"/>
          </a:xfrm>
          <a:prstGeom prst="rect">
            <a:avLst/>
          </a:prstGeom>
          <a:solidFill>
            <a:srgbClr val="C9C9C9"/>
          </a:solidFill>
          <a:ln w="12700">
            <a:miter lim="400000"/>
          </a:ln>
        </p:spPr>
        <p:txBody>
          <a:bodyPr lIns="80999" tIns="80999" rIns="80999" bIns="8099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78" name="Titre 5"/>
          <p:cNvSpPr txBox="1"/>
          <p:nvPr>
            <p:ph type="title"/>
          </p:nvPr>
        </p:nvSpPr>
        <p:spPr>
          <a:xfrm>
            <a:off x="-10499" y="555755"/>
            <a:ext cx="8205540" cy="65387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/>
            <a:r>
              <a:t>Gamma-ray strengths : Gogny QRPA vs analytical</a:t>
            </a:r>
          </a:p>
        </p:txBody>
      </p:sp>
      <p:pic>
        <p:nvPicPr>
          <p:cNvPr id="579" name="Picture 1" descr="Picture 1"/>
          <p:cNvPicPr>
            <a:picLocks noChangeAspect="1"/>
          </p:cNvPicPr>
          <p:nvPr/>
        </p:nvPicPr>
        <p:blipFill>
          <a:blip r:embed="rId2">
            <a:extLst/>
          </a:blip>
          <a:srcRect l="9713" t="15203" r="13458" b="9270"/>
          <a:stretch>
            <a:fillRect/>
          </a:stretch>
        </p:blipFill>
        <p:spPr>
          <a:xfrm>
            <a:off x="0" y="1280406"/>
            <a:ext cx="3785405" cy="2629389"/>
          </a:xfrm>
          <a:prstGeom prst="rect">
            <a:avLst/>
          </a:prstGeom>
          <a:ln w="12700">
            <a:miter lim="400000"/>
          </a:ln>
        </p:spPr>
      </p:pic>
      <p:sp>
        <p:nvSpPr>
          <p:cNvPr id="580" name="Rectangle 2"/>
          <p:cNvSpPr/>
          <p:nvPr/>
        </p:nvSpPr>
        <p:spPr>
          <a:xfrm>
            <a:off x="662151" y="3470378"/>
            <a:ext cx="3442938" cy="342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80999" tIns="80999" rIns="80999" bIns="8099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581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77566" y="3165979"/>
            <a:ext cx="4306501" cy="3068385"/>
          </a:xfrm>
          <a:prstGeom prst="rect">
            <a:avLst/>
          </a:prstGeom>
          <a:ln w="12700">
            <a:miter lim="400000"/>
          </a:ln>
        </p:spPr>
      </p:pic>
      <p:sp>
        <p:nvSpPr>
          <p:cNvPr id="582" name="TextBox 4"/>
          <p:cNvSpPr txBox="1"/>
          <p:nvPr/>
        </p:nvSpPr>
        <p:spPr>
          <a:xfrm>
            <a:off x="2096978" y="5712721"/>
            <a:ext cx="322116" cy="414209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 defTabSz="457200">
              <a:defRPr i="1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</a:t>
            </a:r>
          </a:p>
        </p:txBody>
      </p:sp>
      <p:pic>
        <p:nvPicPr>
          <p:cNvPr id="583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681284" y="816548"/>
            <a:ext cx="5715001" cy="4038510"/>
          </a:xfrm>
          <a:prstGeom prst="rect">
            <a:avLst/>
          </a:prstGeom>
          <a:ln w="12700">
            <a:miter lim="400000"/>
          </a:ln>
        </p:spPr>
      </p:pic>
      <p:sp>
        <p:nvSpPr>
          <p:cNvPr id="584" name="TextBox 4"/>
          <p:cNvSpPr txBox="1"/>
          <p:nvPr/>
        </p:nvSpPr>
        <p:spPr>
          <a:xfrm>
            <a:off x="6538785" y="4230762"/>
            <a:ext cx="322116" cy="41421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>
            <a:spAutoFit/>
          </a:bodyPr>
          <a:lstStyle>
            <a:lvl1pPr defTabSz="457200">
              <a:defRPr i="1" sz="2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Espace réservé du pied de page 6"/>
          <p:cNvSpPr txBox="1"/>
          <p:nvPr/>
        </p:nvSpPr>
        <p:spPr>
          <a:xfrm>
            <a:off x="580667" y="5731941"/>
            <a:ext cx="6560821" cy="2413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 anchor="ctr">
            <a:spAutoFit/>
          </a:bodyPr>
          <a:lstStyle>
            <a:lvl1pPr>
              <a:defRPr sz="1200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Gamma Strength Functions</a:t>
            </a:r>
          </a:p>
        </p:txBody>
      </p:sp>
      <p:sp>
        <p:nvSpPr>
          <p:cNvPr id="587" name="Espace réservé de la date 1"/>
          <p:cNvSpPr txBox="1"/>
          <p:nvPr/>
        </p:nvSpPr>
        <p:spPr>
          <a:xfrm>
            <a:off x="7254239" y="5542312"/>
            <a:ext cx="693421" cy="419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4289" tIns="34289" rIns="34289" bIns="34289" anchor="ctr">
            <a:spAutoFit/>
          </a:bodyPr>
          <a:lstStyle>
            <a:lvl1pPr algn="r">
              <a:defRPr sz="1200">
                <a:solidFill>
                  <a:srgbClr val="8B8B8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10/07/2024</a:t>
            </a:r>
          </a:p>
        </p:txBody>
      </p:sp>
      <p:sp>
        <p:nvSpPr>
          <p:cNvPr id="588" name="Espace réservé du numéro de diapositive 7"/>
          <p:cNvSpPr txBox="1"/>
          <p:nvPr>
            <p:ph type="sldNum" sz="quarter" idx="2"/>
          </p:nvPr>
        </p:nvSpPr>
        <p:spPr>
          <a:xfrm>
            <a:off x="8519009" y="5631212"/>
            <a:ext cx="250796" cy="241395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89" name="Rectangle 3"/>
          <p:cNvSpPr/>
          <p:nvPr/>
        </p:nvSpPr>
        <p:spPr>
          <a:xfrm>
            <a:off x="-204281" y="1324178"/>
            <a:ext cx="9423001" cy="54001"/>
          </a:xfrm>
          <a:prstGeom prst="rect">
            <a:avLst/>
          </a:prstGeom>
          <a:solidFill>
            <a:srgbClr val="C9C9C9"/>
          </a:solidFill>
          <a:ln w="12700">
            <a:miter lim="400000"/>
          </a:ln>
        </p:spPr>
        <p:txBody>
          <a:bodyPr lIns="80999" tIns="80999" rIns="80999" bIns="8099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sp>
        <p:nvSpPr>
          <p:cNvPr id="590" name="Titre 5"/>
          <p:cNvSpPr txBox="1"/>
          <p:nvPr>
            <p:ph type="title"/>
          </p:nvPr>
        </p:nvSpPr>
        <p:spPr>
          <a:xfrm>
            <a:off x="11886" y="593543"/>
            <a:ext cx="8205539" cy="65387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/>
            <a:r>
              <a:t>Gamma-ray strengths : Gogny QRPA vs analytical</a:t>
            </a:r>
          </a:p>
        </p:txBody>
      </p:sp>
      <p:sp>
        <p:nvSpPr>
          <p:cNvPr id="591" name="Rectangle 2"/>
          <p:cNvSpPr/>
          <p:nvPr/>
        </p:nvSpPr>
        <p:spPr>
          <a:xfrm>
            <a:off x="662151" y="3470378"/>
            <a:ext cx="3442938" cy="34290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80999" tIns="80999" rIns="80999" bIns="80999" anchor="ctr"/>
          <a:lstStyle/>
          <a:p>
            <a:pPr algn="ctr">
              <a:defRPr>
                <a:latin typeface="Arial"/>
                <a:ea typeface="Arial"/>
                <a:cs typeface="Arial"/>
                <a:sym typeface="Arial"/>
              </a:defRPr>
            </a:pPr>
          </a:p>
        </p:txBody>
      </p:sp>
      <p:pic>
        <p:nvPicPr>
          <p:cNvPr id="592" name="Image 4" descr="Imag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36648" y="1454942"/>
            <a:ext cx="6215063" cy="429696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4470" y="0"/>
            <a:ext cx="887506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95" name="Text"/>
          <p:cNvSpPr txBox="1"/>
          <p:nvPr/>
        </p:nvSpPr>
        <p:spPr>
          <a:xfrm>
            <a:off x="4437307" y="3370581"/>
            <a:ext cx="523386" cy="3708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/>
          <a:p>
            <a:pPr/>
          </a:p>
        </p:txBody>
      </p:sp>
      <p:sp>
        <p:nvSpPr>
          <p:cNvPr id="596" name="Level densities optimised to discrete levels and D0…"/>
          <p:cNvSpPr txBox="1"/>
          <p:nvPr/>
        </p:nvSpPr>
        <p:spPr>
          <a:xfrm>
            <a:off x="311284" y="6004627"/>
            <a:ext cx="5224978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51515"/>
                </a:solidFill>
              </a:defRPr>
            </a:pPr>
            <a:r>
              <a:t>Level densities optimised to discrete levels and D0</a:t>
            </a:r>
          </a:p>
          <a:p>
            <a:pPr>
              <a:defRPr>
                <a:solidFill>
                  <a:srgbClr val="151515"/>
                </a:solidFill>
              </a:defRPr>
            </a:pPr>
            <a:r>
              <a:t>Nuclides with experimental &lt;Gg&gt; data: 228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656" y="141553"/>
            <a:ext cx="8691874" cy="6716447"/>
          </a:xfrm>
          <a:prstGeom prst="rect">
            <a:avLst/>
          </a:prstGeom>
          <a:ln w="12700">
            <a:miter lim="400000"/>
          </a:ln>
        </p:spPr>
      </p:pic>
      <p:sp>
        <p:nvSpPr>
          <p:cNvPr id="599" name="Level densities optimised to discrete levels and D0…"/>
          <p:cNvSpPr txBox="1"/>
          <p:nvPr/>
        </p:nvSpPr>
        <p:spPr>
          <a:xfrm>
            <a:off x="311284" y="6004627"/>
            <a:ext cx="5224978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51515"/>
                </a:solidFill>
              </a:defRPr>
            </a:pPr>
            <a:r>
              <a:t>Level densities optimised to discrete levels and D0</a:t>
            </a:r>
          </a:p>
          <a:p>
            <a:pPr>
              <a:defRPr>
                <a:solidFill>
                  <a:srgbClr val="151515"/>
                </a:solidFill>
              </a:defRPr>
            </a:pPr>
            <a:r>
              <a:t>Nuclides with experimental MACS data: 277</a:t>
            </a:r>
          </a:p>
        </p:txBody>
      </p:sp>
      <p:sp>
        <p:nvSpPr>
          <p:cNvPr id="600" name="Mystery: why is GLO not…"/>
          <p:cNvSpPr txBox="1"/>
          <p:nvPr/>
        </p:nvSpPr>
        <p:spPr>
          <a:xfrm>
            <a:off x="5082567" y="2381785"/>
            <a:ext cx="2657469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FF232B"/>
                </a:solidFill>
              </a:defRPr>
            </a:pPr>
            <a:r>
              <a:t>Mystery: why is GLO not </a:t>
            </a:r>
          </a:p>
          <a:p>
            <a:pPr>
              <a:defRPr>
                <a:solidFill>
                  <a:srgbClr val="FF232B"/>
                </a:solidFill>
              </a:defRPr>
            </a:pPr>
            <a:r>
              <a:t>as bad as for &lt;Gg&gt;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Adjusted width parameter does not affect original photon strength function very much"/>
          <p:cNvSpPr txBox="1"/>
          <p:nvPr>
            <p:ph type="title"/>
          </p:nvPr>
        </p:nvSpPr>
        <p:spPr>
          <a:xfrm>
            <a:off x="201972" y="143447"/>
            <a:ext cx="8489751" cy="864098"/>
          </a:xfrm>
          <a:prstGeom prst="rect">
            <a:avLst/>
          </a:prstGeom>
        </p:spPr>
        <p:txBody>
          <a:bodyPr/>
          <a:lstStyle>
            <a:lvl1pPr defTabSz="685800">
              <a:defRPr sz="2700"/>
            </a:lvl1pPr>
          </a:lstStyle>
          <a:p>
            <a:pPr/>
            <a:r>
              <a:t>Adjusted width parameter does not affect original photon strength function very much</a:t>
            </a:r>
          </a:p>
        </p:txBody>
      </p:sp>
      <p:pic>
        <p:nvPicPr>
          <p:cNvPr id="603" name="fig_120Sn_E1_wtab.pdf" descr="fig_120Sn_E1_wtab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35000"/>
            <a:ext cx="7394410" cy="5225266"/>
          </a:xfrm>
          <a:prstGeom prst="rect">
            <a:avLst/>
          </a:prstGeom>
          <a:ln w="12700">
            <a:miter lim="400000"/>
          </a:ln>
        </p:spPr>
      </p:pic>
      <p:sp>
        <p:nvSpPr>
          <p:cNvPr id="604" name="Line"/>
          <p:cNvSpPr/>
          <p:nvPr/>
        </p:nvSpPr>
        <p:spPr>
          <a:xfrm>
            <a:off x="1550442" y="5257278"/>
            <a:ext cx="1424513" cy="1"/>
          </a:xfrm>
          <a:prstGeom prst="line">
            <a:avLst/>
          </a:prstGeom>
          <a:ln w="25400">
            <a:solidFill>
              <a:schemeClr val="accent2"/>
            </a:solidFill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605" name="Sn + Ein: range…"/>
          <p:cNvSpPr txBox="1"/>
          <p:nvPr/>
        </p:nvSpPr>
        <p:spPr>
          <a:xfrm>
            <a:off x="1438603" y="5294948"/>
            <a:ext cx="1648191" cy="9296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2443CF"/>
                </a:solidFill>
              </a:defRPr>
            </a:pPr>
            <a:r>
              <a:t>S</a:t>
            </a:r>
            <a:r>
              <a:rPr baseline="-5999"/>
              <a:t>n</a:t>
            </a:r>
            <a:r>
              <a:t> + E</a:t>
            </a:r>
            <a:r>
              <a:rPr baseline="-5999"/>
              <a:t>in</a:t>
            </a:r>
            <a:r>
              <a:t>: range </a:t>
            </a:r>
          </a:p>
          <a:p>
            <a:pPr>
              <a:defRPr>
                <a:solidFill>
                  <a:srgbClr val="2443CF"/>
                </a:solidFill>
              </a:defRPr>
            </a:pPr>
            <a:r>
              <a:t>important for </a:t>
            </a:r>
          </a:p>
          <a:p>
            <a:pPr>
              <a:defRPr>
                <a:solidFill>
                  <a:srgbClr val="2443CF"/>
                </a:solidFill>
              </a:defRPr>
            </a:pPr>
            <a:r>
              <a:t>(n,γ )</a:t>
            </a:r>
          </a:p>
        </p:txBody>
      </p:sp>
      <p:pic>
        <p:nvPicPr>
          <p:cNvPr id="606" name="Image 1" descr="Image 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00094" y="6063245"/>
            <a:ext cx="7145476" cy="7825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35461"/>
            <a:ext cx="9144000" cy="6387078"/>
          </a:xfrm>
          <a:prstGeom prst="rect">
            <a:avLst/>
          </a:prstGeom>
          <a:ln w="12700">
            <a:miter lim="400000"/>
          </a:ln>
        </p:spPr>
      </p:pic>
      <p:sp>
        <p:nvSpPr>
          <p:cNvPr id="609" name="Frms : 12%"/>
          <p:cNvSpPr txBox="1"/>
          <p:nvPr/>
        </p:nvSpPr>
        <p:spPr>
          <a:xfrm>
            <a:off x="2533424" y="6145960"/>
            <a:ext cx="1145748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0B0B0B"/>
                </a:solidFill>
              </a:defRPr>
            </a:pPr>
            <a:r>
              <a:t>F</a:t>
            </a:r>
            <a:r>
              <a:rPr baseline="-5999"/>
              <a:t>rms</a:t>
            </a:r>
            <a:r>
              <a:t> : 12%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612" name="n-Gd160-MT102-high.pdf" descr="n-Gd160-MT102-high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52978" y="44110"/>
            <a:ext cx="887506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613" name="Wtable = 1.08"/>
          <p:cNvSpPr txBox="1"/>
          <p:nvPr/>
        </p:nvSpPr>
        <p:spPr>
          <a:xfrm>
            <a:off x="3717122" y="1564757"/>
            <a:ext cx="1521055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373737"/>
                </a:solidFill>
              </a:defRPr>
            </a:lvl1pPr>
          </a:lstStyle>
          <a:p>
            <a:pPr/>
            <a:r>
              <a:t>Wtable = 1.08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Content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Contents</a:t>
            </a:r>
          </a:p>
        </p:txBody>
      </p:sp>
      <p:sp>
        <p:nvSpPr>
          <p:cNvPr id="471" name="Public relation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Public relations</a:t>
            </a:r>
          </a:p>
          <a:p>
            <a:pPr/>
            <a:r>
              <a:t>Level density and photon strength function validation</a:t>
            </a:r>
          </a:p>
          <a:p>
            <a:pPr/>
            <a:r>
              <a:t>Eric!</a:t>
            </a:r>
          </a:p>
          <a:p>
            <a:pPr/>
            <a:r>
              <a:t>Wild ideas for the future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channel: (α ,  γ 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 channel: (α ,  γ )</a:t>
            </a:r>
          </a:p>
        </p:txBody>
      </p:sp>
      <p:sp>
        <p:nvSpPr>
          <p:cNvPr id="616" name="New photon strength functions (Plujko &amp; Goriely), SMLO, give better gamma-related data for all reaction channels, including (α ,γ )…"/>
          <p:cNvSpPr txBox="1"/>
          <p:nvPr>
            <p:ph type="body" sz="half" idx="1"/>
          </p:nvPr>
        </p:nvSpPr>
        <p:spPr>
          <a:xfrm>
            <a:off x="36607" y="1013158"/>
            <a:ext cx="4901984" cy="2691217"/>
          </a:xfrm>
          <a:prstGeom prst="rect">
            <a:avLst/>
          </a:prstGeom>
        </p:spPr>
        <p:txBody>
          <a:bodyPr/>
          <a:lstStyle/>
          <a:p>
            <a:pPr marL="250317" indent="-250317" defTabSz="667512">
              <a:spcBef>
                <a:spcPts val="500"/>
              </a:spcBef>
              <a:defRPr sz="2336"/>
            </a:pPr>
            <a:r>
              <a:t>New photon strength functions (Plujko &amp; Goriely), SMLO, give better gamma-related data for all reaction channels, including (α ,γ )</a:t>
            </a:r>
          </a:p>
          <a:p>
            <a:pPr marL="250317" indent="-250317" defTabSz="667512">
              <a:spcBef>
                <a:spcPts val="500"/>
              </a:spcBef>
              <a:defRPr sz="2336"/>
            </a:pPr>
            <a:r>
              <a:t>CRP on photon strength functions and photonuclear data, Dimitriou et al (IAEA 2019)</a:t>
            </a:r>
          </a:p>
        </p:txBody>
      </p:sp>
      <p:pic>
        <p:nvPicPr>
          <p:cNvPr id="617" name="a-Zr092-MT102.pdf" descr="a-Zr092-MT102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98833" y="3411912"/>
            <a:ext cx="5117056" cy="3954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618" name="a-Sm144-MT102.pdf" descr="a-Sm144-MT102.pd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03720" y="553404"/>
            <a:ext cx="4672702" cy="3610724"/>
          </a:xfrm>
          <a:prstGeom prst="rect">
            <a:avLst/>
          </a:prstGeom>
          <a:ln w="12700">
            <a:miter lim="400000"/>
          </a:ln>
        </p:spPr>
      </p:pic>
      <p:pic>
        <p:nvPicPr>
          <p:cNvPr id="619" name="a-S034-MT102.pdf" descr="a-S034-MT102.pd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173004" y="3405314"/>
            <a:ext cx="5134133" cy="3967285"/>
          </a:xfrm>
          <a:prstGeom prst="rect">
            <a:avLst/>
          </a:prstGeom>
          <a:ln w="12700">
            <a:miter lim="400000"/>
          </a:ln>
        </p:spPr>
      </p:pic>
      <p:sp>
        <p:nvSpPr>
          <p:cNvPr id="620" name="Text"/>
          <p:cNvSpPr txBox="1"/>
          <p:nvPr/>
        </p:nvSpPr>
        <p:spPr>
          <a:xfrm>
            <a:off x="4310307" y="3243582"/>
            <a:ext cx="523386" cy="3708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/>
          <a:p>
            <a:pPr/>
          </a:p>
        </p:txBody>
      </p:sp>
      <p:sp>
        <p:nvSpPr>
          <p:cNvPr id="621" name="Text"/>
          <p:cNvSpPr txBox="1"/>
          <p:nvPr/>
        </p:nvSpPr>
        <p:spPr>
          <a:xfrm>
            <a:off x="4437307" y="3370581"/>
            <a:ext cx="523386" cy="3708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4210" y="47784"/>
            <a:ext cx="6284672" cy="4487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624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074180" y="4557755"/>
            <a:ext cx="2097894" cy="2132859"/>
          </a:xfrm>
          <a:prstGeom prst="rect">
            <a:avLst/>
          </a:prstGeom>
          <a:ln w="12700">
            <a:miter lim="400000"/>
          </a:ln>
        </p:spPr>
      </p:pic>
      <p:pic>
        <p:nvPicPr>
          <p:cNvPr id="625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8950" y="4923504"/>
            <a:ext cx="1828801" cy="1600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26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010587" y="4372863"/>
            <a:ext cx="1790701" cy="2311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27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298743" y="4725801"/>
            <a:ext cx="1995607" cy="1995607"/>
          </a:xfrm>
          <a:prstGeom prst="rect">
            <a:avLst/>
          </a:prstGeom>
          <a:ln w="12700">
            <a:miter lim="400000"/>
          </a:ln>
        </p:spPr>
      </p:pic>
      <p:sp>
        <p:nvSpPr>
          <p:cNvPr id="628" name="4 different input files"/>
          <p:cNvSpPr txBox="1"/>
          <p:nvPr/>
        </p:nvSpPr>
        <p:spPr>
          <a:xfrm>
            <a:off x="322457" y="4183724"/>
            <a:ext cx="2146021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3754FF"/>
                </a:solidFill>
              </a:defRPr>
            </a:lvl1pPr>
          </a:lstStyle>
          <a:p>
            <a:pPr/>
            <a:r>
              <a:t>4 different input files</a:t>
            </a:r>
          </a:p>
        </p:txBody>
      </p:sp>
      <p:pic>
        <p:nvPicPr>
          <p:cNvPr id="629" name="M2019_030_004.jpg" descr="M2019_030_004.jp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6653195" y="-37839"/>
            <a:ext cx="2505486" cy="3765306"/>
          </a:xfrm>
          <a:prstGeom prst="rect">
            <a:avLst/>
          </a:prstGeom>
          <a:ln w="12700">
            <a:miter lim="400000"/>
          </a:ln>
        </p:spPr>
      </p:pic>
      <p:sp>
        <p:nvSpPr>
          <p:cNvPr id="630" name="Eric Bauge JMP OMP:…"/>
          <p:cNvSpPr txBox="1"/>
          <p:nvPr/>
        </p:nvSpPr>
        <p:spPr>
          <a:xfrm>
            <a:off x="6615893" y="3817493"/>
            <a:ext cx="2386789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4F6AFF"/>
                </a:solidFill>
              </a:defRPr>
            </a:pPr>
            <a:r>
              <a:t>Eric Bauge JMP OMP:</a:t>
            </a:r>
          </a:p>
          <a:p>
            <a:pPr>
              <a:defRPr>
                <a:solidFill>
                  <a:srgbClr val="4F6AFF"/>
                </a:solidFill>
              </a:defRPr>
            </a:pPr>
            <a:r>
              <a:t>Only 6 parameters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TENDL-2023: Fission yields and fission neutron observables from TALY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40079">
              <a:defRPr sz="2520"/>
            </a:lvl1pPr>
          </a:lstStyle>
          <a:p>
            <a:pPr/>
            <a:r>
              <a:t>TENDL-2023: Fission yields and fission neutron observables from TALYS</a:t>
            </a:r>
          </a:p>
        </p:txBody>
      </p:sp>
      <p:pic>
        <p:nvPicPr>
          <p:cNvPr id="63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843" y="2139636"/>
            <a:ext cx="6494033" cy="4757175"/>
          </a:xfrm>
          <a:prstGeom prst="rect">
            <a:avLst/>
          </a:prstGeom>
          <a:ln w="12700">
            <a:miter lim="400000"/>
          </a:ln>
        </p:spPr>
      </p:pic>
      <p:sp>
        <p:nvSpPr>
          <p:cNvPr id="634" name="TALYS: reads distribution of excited fission…"/>
          <p:cNvSpPr txBox="1"/>
          <p:nvPr/>
        </p:nvSpPr>
        <p:spPr>
          <a:xfrm>
            <a:off x="107584" y="1212558"/>
            <a:ext cx="5974514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627B6"/>
                </a:solidFill>
              </a:defRPr>
            </a:pPr>
            <a:r>
              <a:t>TALYS: reads distribution of excited fission </a:t>
            </a:r>
          </a:p>
          <a:p>
            <a:pPr>
              <a:defRPr>
                <a:solidFill>
                  <a:srgbClr val="1627B6"/>
                </a:solidFill>
              </a:defRPr>
            </a:pPr>
            <a:r>
              <a:t>fragments and evaporates them all with Hauser-Feshbach</a:t>
            </a:r>
          </a:p>
        </p:txBody>
      </p:sp>
      <p:sp>
        <p:nvSpPr>
          <p:cNvPr id="635" name="(May 2022: 809 nuclides)"/>
          <p:cNvSpPr txBox="1"/>
          <p:nvPr/>
        </p:nvSpPr>
        <p:spPr>
          <a:xfrm>
            <a:off x="1523146" y="5397697"/>
            <a:ext cx="1672760" cy="2565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100">
                <a:solidFill>
                  <a:srgbClr val="FF231E"/>
                </a:solidFill>
              </a:defRPr>
            </a:lvl1pPr>
          </a:lstStyle>
          <a:p>
            <a:pPr/>
            <a:r>
              <a:t>(May 2022: 809 nuclides)</a:t>
            </a:r>
          </a:p>
        </p:txBody>
      </p:sp>
      <p:sp>
        <p:nvSpPr>
          <p:cNvPr id="636" name="Univ. Uppsala:…"/>
          <p:cNvSpPr txBox="1"/>
          <p:nvPr/>
        </p:nvSpPr>
        <p:spPr>
          <a:xfrm>
            <a:off x="6552345" y="1273128"/>
            <a:ext cx="2505442" cy="4841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BD2022"/>
                </a:solidFill>
              </a:defRPr>
            </a:pPr>
            <a:r>
              <a:t>Univ. Uppsala: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Ali Al-Adili 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Fredrik Nordstroem</a:t>
            </a:r>
          </a:p>
          <a:p>
            <a:pPr>
              <a:defRPr>
                <a:solidFill>
                  <a:srgbClr val="BD2022"/>
                </a:solidFill>
              </a:defRPr>
            </a:pPr>
          </a:p>
          <a:p>
            <a:pPr>
              <a:defRPr>
                <a:solidFill>
                  <a:srgbClr val="BD2022"/>
                </a:solidFill>
              </a:defRPr>
            </a:pPr>
            <a:r>
              <a:t>CEA-DAM Bruyeres: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Jean-Francois Lemaitre</a:t>
            </a:r>
          </a:p>
          <a:p>
            <a:pPr>
              <a:defRPr>
                <a:solidFill>
                  <a:srgbClr val="BD2022"/>
                </a:solidFill>
              </a:defRPr>
            </a:pPr>
          </a:p>
          <a:p>
            <a:pPr>
              <a:defRPr>
                <a:solidFill>
                  <a:srgbClr val="BD2022"/>
                </a:solidFill>
              </a:defRPr>
            </a:pPr>
            <a:r>
              <a:t>Titech TOKYO: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Kazuki Fujio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Satoshi Chiba</a:t>
            </a:r>
          </a:p>
          <a:p>
            <a:pPr>
              <a:defRPr>
                <a:solidFill>
                  <a:srgbClr val="BD2022"/>
                </a:solidFill>
              </a:defRPr>
            </a:pPr>
          </a:p>
          <a:p>
            <a:pPr>
              <a:defRPr>
                <a:solidFill>
                  <a:srgbClr val="BD2022"/>
                </a:solidFill>
              </a:defRPr>
            </a:pPr>
            <a:r>
              <a:t>LANL: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Toshihiko Kawano</a:t>
            </a:r>
          </a:p>
          <a:p>
            <a:pPr>
              <a:defRPr>
                <a:solidFill>
                  <a:srgbClr val="BD2022"/>
                </a:solidFill>
              </a:defRPr>
            </a:pPr>
          </a:p>
          <a:p>
            <a:pPr>
              <a:defRPr>
                <a:solidFill>
                  <a:srgbClr val="BD2022"/>
                </a:solidFill>
              </a:defRPr>
            </a:pPr>
            <a:r>
              <a:t>IAEA: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Shin Okumura</a:t>
            </a:r>
          </a:p>
          <a:p>
            <a:pPr>
              <a:defRPr>
                <a:solidFill>
                  <a:srgbClr val="BD2022"/>
                </a:solidFill>
              </a:defRPr>
            </a:pPr>
            <a:r>
              <a:t>Arjan Koning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6574" y="188433"/>
            <a:ext cx="5128884" cy="3545895"/>
          </a:xfrm>
          <a:prstGeom prst="rect">
            <a:avLst/>
          </a:prstGeom>
          <a:ln w="12700">
            <a:miter lim="400000"/>
          </a:ln>
        </p:spPr>
      </p:pic>
      <p:pic>
        <p:nvPicPr>
          <p:cNvPr id="639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28443" y="3927382"/>
            <a:ext cx="1792203" cy="2816319"/>
          </a:xfrm>
          <a:prstGeom prst="rect">
            <a:avLst/>
          </a:prstGeom>
          <a:ln w="12700">
            <a:miter lim="400000"/>
          </a:ln>
        </p:spPr>
      </p:pic>
      <p:pic>
        <p:nvPicPr>
          <p:cNvPr id="640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798581" y="317677"/>
            <a:ext cx="4657913" cy="3085948"/>
          </a:xfrm>
          <a:prstGeom prst="rect">
            <a:avLst/>
          </a:prstGeom>
          <a:ln w="12700">
            <a:miter lim="400000"/>
          </a:ln>
        </p:spPr>
      </p:pic>
      <p:pic>
        <p:nvPicPr>
          <p:cNvPr id="641" name="Image" descr="Image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2987" y="3828651"/>
            <a:ext cx="4335208" cy="3013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2" name="Image" descr="Image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202745" y="3927382"/>
            <a:ext cx="4092375" cy="281631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TALYS-2 only"/>
          <p:cNvSpPr txBox="1"/>
          <p:nvPr/>
        </p:nvSpPr>
        <p:spPr>
          <a:xfrm>
            <a:off x="3831620" y="3531613"/>
            <a:ext cx="1480760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FF2C3B"/>
                </a:solidFill>
              </a:defRPr>
            </a:lvl1pPr>
          </a:lstStyle>
          <a:p>
            <a:pPr/>
            <a:r>
              <a:t>TALYS-2 only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‘#’ for direct use in…"/>
          <p:cNvSpPr txBox="1"/>
          <p:nvPr/>
        </p:nvSpPr>
        <p:spPr>
          <a:xfrm>
            <a:off x="6545000" y="881009"/>
            <a:ext cx="2607240" cy="3444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02CB1"/>
                </a:solidFill>
              </a:defRPr>
            </a:pPr>
            <a:r>
              <a:t>‘#’ for direct use in </a:t>
            </a:r>
          </a:p>
          <a:p>
            <a:pPr>
              <a:defRPr>
                <a:solidFill>
                  <a:srgbClr val="102CB1"/>
                </a:solidFill>
              </a:defRPr>
            </a:pPr>
            <a:r>
              <a:t>various software, e.g. </a:t>
            </a:r>
          </a:p>
          <a:p>
            <a:pPr>
              <a:defRPr>
                <a:solidFill>
                  <a:srgbClr val="102CB1"/>
                </a:solidFill>
              </a:defRPr>
            </a:pPr>
            <a:r>
              <a:t>Gnuplot</a:t>
            </a:r>
          </a:p>
          <a:p>
            <a:pPr>
              <a:defRPr>
                <a:solidFill>
                  <a:srgbClr val="102CB1"/>
                </a:solidFill>
              </a:defRPr>
            </a:pPr>
          </a:p>
          <a:p>
            <a:pPr>
              <a:defRPr>
                <a:solidFill>
                  <a:srgbClr val="102CB1"/>
                </a:solidFill>
              </a:defRPr>
            </a:pPr>
            <a:r>
              <a:t>Without ‘#’: YAMLesque </a:t>
            </a:r>
          </a:p>
          <a:p>
            <a:pPr>
              <a:defRPr>
                <a:solidFill>
                  <a:srgbClr val="102CB1"/>
                </a:solidFill>
              </a:defRPr>
            </a:pPr>
            <a:r>
              <a:t>2 space indentation per </a:t>
            </a:r>
          </a:p>
          <a:p>
            <a:pPr>
              <a:defRPr>
                <a:solidFill>
                  <a:srgbClr val="102CB1"/>
                </a:solidFill>
              </a:defRPr>
            </a:pPr>
            <a:r>
              <a:t>level</a:t>
            </a:r>
          </a:p>
          <a:p>
            <a:pPr>
              <a:defRPr>
                <a:solidFill>
                  <a:srgbClr val="102CB1"/>
                </a:solidFill>
              </a:defRPr>
            </a:pPr>
          </a:p>
          <a:p>
            <a:pPr>
              <a:defRPr>
                <a:solidFill>
                  <a:srgbClr val="102CB1"/>
                </a:solidFill>
              </a:defRPr>
            </a:pPr>
            <a:r>
              <a:t>Parsing to JSON should </a:t>
            </a:r>
          </a:p>
          <a:p>
            <a:pPr>
              <a:defRPr>
                <a:solidFill>
                  <a:srgbClr val="102CB1"/>
                </a:solidFill>
              </a:defRPr>
            </a:pPr>
            <a:r>
              <a:t>be easy</a:t>
            </a:r>
          </a:p>
          <a:p>
            <a:pPr>
              <a:defRPr>
                <a:solidFill>
                  <a:srgbClr val="102CB1"/>
                </a:solidFill>
              </a:defRPr>
            </a:pPr>
          </a:p>
        </p:txBody>
      </p:sp>
      <p:sp>
        <p:nvSpPr>
          <p:cNvPr id="646" name="TALYS output file: rp039090.L02"/>
          <p:cNvSpPr txBox="1"/>
          <p:nvPr/>
        </p:nvSpPr>
        <p:spPr>
          <a:xfrm>
            <a:off x="2865595" y="14108"/>
            <a:ext cx="3387472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3A78FF"/>
                </a:solidFill>
              </a:defRPr>
            </a:lvl1pPr>
          </a:lstStyle>
          <a:p>
            <a:pPr/>
            <a:r>
              <a:t>TALYS output file: rp039090.L02</a:t>
            </a:r>
          </a:p>
        </p:txBody>
      </p:sp>
      <p:pic>
        <p:nvPicPr>
          <p:cNvPr id="647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2807" y="328329"/>
            <a:ext cx="5308692" cy="6464113"/>
          </a:xfrm>
          <a:prstGeom prst="rect">
            <a:avLst/>
          </a:prstGeom>
          <a:ln w="12700">
            <a:miter lim="400000"/>
          </a:ln>
        </p:spPr>
      </p:pic>
      <p:sp>
        <p:nvSpPr>
          <p:cNvPr id="648" name="Only 5 main attributes for…"/>
          <p:cNvSpPr txBox="1"/>
          <p:nvPr/>
        </p:nvSpPr>
        <p:spPr>
          <a:xfrm>
            <a:off x="6519662" y="3765588"/>
            <a:ext cx="2657916" cy="28854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184FCD"/>
                </a:solidFill>
              </a:defRPr>
            </a:pPr>
            <a:r>
              <a:t>Only 5 main attributes for</a:t>
            </a:r>
          </a:p>
          <a:p>
            <a:pPr>
              <a:defRPr>
                <a:solidFill>
                  <a:srgbClr val="184FCD"/>
                </a:solidFill>
              </a:defRPr>
            </a:pPr>
            <a:r>
              <a:t>nuclear reactions</a:t>
            </a:r>
          </a:p>
          <a:p>
            <a:pPr>
              <a:defRPr>
                <a:solidFill>
                  <a:srgbClr val="184FCD"/>
                </a:solidFill>
              </a:defRPr>
            </a:pPr>
          </a:p>
          <a:p>
            <a:pPr>
              <a:defRPr>
                <a:solidFill>
                  <a:srgbClr val="184FCD"/>
                </a:solidFill>
              </a:defRPr>
            </a:pPr>
            <a:r>
              <a:t>TALYS: 2 more main </a:t>
            </a:r>
          </a:p>
          <a:p>
            <a:pPr>
              <a:defRPr>
                <a:solidFill>
                  <a:srgbClr val="184FCD"/>
                </a:solidFill>
              </a:defRPr>
            </a:pPr>
            <a:r>
              <a:t>attributes: ‘parameters’ </a:t>
            </a:r>
          </a:p>
          <a:p>
            <a:pPr>
              <a:defRPr>
                <a:solidFill>
                  <a:srgbClr val="184FCD"/>
                </a:solidFill>
              </a:defRPr>
            </a:pPr>
            <a:r>
              <a:t>and ‘observables’</a:t>
            </a:r>
          </a:p>
          <a:p>
            <a:pPr>
              <a:defRPr>
                <a:solidFill>
                  <a:srgbClr val="184FCD"/>
                </a:solidFill>
              </a:defRPr>
            </a:pPr>
          </a:p>
          <a:p>
            <a:pPr>
              <a:defRPr>
                <a:solidFill>
                  <a:srgbClr val="184FCD"/>
                </a:solidFill>
              </a:defRPr>
            </a:pPr>
            <a:r>
              <a:t>EXFOR: All specific</a:t>
            </a:r>
          </a:p>
          <a:p>
            <a:pPr>
              <a:defRPr>
                <a:solidFill>
                  <a:srgbClr val="184FCD"/>
                </a:solidFill>
              </a:defRPr>
            </a:pPr>
            <a:r>
              <a:t>metadata may follow</a:t>
            </a:r>
          </a:p>
          <a:p>
            <a:pPr>
              <a:defRPr>
                <a:solidFill>
                  <a:srgbClr val="184FCD"/>
                </a:solidFill>
              </a:defRPr>
            </a:pPr>
            <a:r>
              <a:t>after the datablock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Future (?): Extension to 2 GeV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832104">
              <a:defRPr sz="3276"/>
            </a:lvl1pPr>
          </a:lstStyle>
          <a:p>
            <a:pPr/>
            <a:r>
              <a:t>Future (?): Extension to 2 GeV</a:t>
            </a:r>
          </a:p>
        </p:txBody>
      </p:sp>
      <p:sp>
        <p:nvSpPr>
          <p:cNvPr id="651" name="Challeng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53745" indent="-253745" defTabSz="676655">
              <a:spcBef>
                <a:spcPts val="500"/>
              </a:spcBef>
              <a:defRPr sz="2368"/>
            </a:pPr>
            <a:r>
              <a:t>Challenges: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Extension of OMP to 2 GeV </a:t>
            </a:r>
          </a:p>
          <a:p>
            <a:pPr lvl="2" marL="930402" indent="-253745" defTabSz="676655">
              <a:spcBef>
                <a:spcPts val="500"/>
              </a:spcBef>
              <a:defRPr sz="2368"/>
            </a:pPr>
            <a:r>
              <a:t>folding/microscopic approach, wine-bottle shape</a:t>
            </a:r>
          </a:p>
          <a:p>
            <a:pPr lvl="2" marL="930402" indent="-253745" defTabSz="676655">
              <a:spcBef>
                <a:spcPts val="500"/>
              </a:spcBef>
              <a:defRPr sz="2368"/>
            </a:pPr>
            <a:r>
              <a:t>Woods-Saxon not appropriate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Include pions or good approximation to exclude them</a:t>
            </a:r>
          </a:p>
          <a:p>
            <a:pPr marL="253745" indent="-253745" defTabSz="676655">
              <a:spcBef>
                <a:spcPts val="500"/>
              </a:spcBef>
              <a:defRPr sz="2368"/>
            </a:pPr>
            <a:r>
              <a:t>Existing features: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(Multiple) Pre-equilibrium known to work to quite high energies (Mashnik)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TALYS has built in multiple loops over itself for residual products (as for fission fragments)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The systematic logic of TALYS input, output and reaction flow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Future (?): Extension to heavy 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13231">
              <a:defRPr sz="2807"/>
            </a:lvl1pPr>
          </a:lstStyle>
          <a:p>
            <a:pPr/>
            <a:r>
              <a:t>Future (?): Extension to heavy ions</a:t>
            </a:r>
          </a:p>
        </p:txBody>
      </p:sp>
      <p:sp>
        <p:nvSpPr>
          <p:cNvPr id="654" name="Challeng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253745" indent="-253745" defTabSz="676655">
              <a:spcBef>
                <a:spcPts val="500"/>
              </a:spcBef>
              <a:defRPr sz="2368"/>
            </a:pPr>
            <a:r>
              <a:t>Challenges: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Extension of OMP to heavy ions</a:t>
            </a:r>
          </a:p>
          <a:p>
            <a:pPr lvl="2" marL="930402" indent="-253745" defTabSz="676655">
              <a:spcBef>
                <a:spcPts val="500"/>
              </a:spcBef>
              <a:defRPr sz="2368"/>
            </a:pPr>
            <a:r>
              <a:t>Folding/microscopic approach, Sao Paolo potential</a:t>
            </a:r>
          </a:p>
          <a:p>
            <a:pPr lvl="2" marL="930402" indent="-253745" defTabSz="676655">
              <a:spcBef>
                <a:spcPts val="500"/>
              </a:spcBef>
              <a:defRPr sz="2368"/>
            </a:pPr>
            <a:r>
              <a:t>Woods-Saxon maybe another option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Much higher J-limit in TALYS (more dynamic programming)</a:t>
            </a:r>
          </a:p>
          <a:p>
            <a:pPr marL="253745" indent="-253745" defTabSz="676655">
              <a:spcBef>
                <a:spcPts val="500"/>
              </a:spcBef>
              <a:defRPr sz="2368"/>
            </a:pPr>
            <a:r>
              <a:t>Existing features: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Pre-equilibrium known to work for heavy ions (Gadioli) 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Hauser-Feshbach would be applied as usual 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Probably easy extension of the arrays</a:t>
            </a:r>
          </a:p>
          <a:p>
            <a:pPr lvl="1" marL="592073" indent="-253745" defTabSz="676655">
              <a:spcBef>
                <a:spcPts val="500"/>
              </a:spcBef>
              <a:buChar char="•"/>
              <a:defRPr sz="2368"/>
            </a:pPr>
            <a:r>
              <a:t>The systematic logic of TALYS input, output and reaction flow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Near future: Full particle decay scheme and Monte Carlo"/>
          <p:cNvSpPr txBox="1"/>
          <p:nvPr>
            <p:ph type="title"/>
          </p:nvPr>
        </p:nvSpPr>
        <p:spPr>
          <a:xfrm>
            <a:off x="251518" y="116632"/>
            <a:ext cx="7930738" cy="864097"/>
          </a:xfrm>
          <a:prstGeom prst="rect">
            <a:avLst/>
          </a:prstGeom>
        </p:spPr>
        <p:txBody>
          <a:bodyPr/>
          <a:lstStyle>
            <a:lvl1pPr defTabSz="685800">
              <a:defRPr sz="2700"/>
            </a:lvl1pPr>
          </a:lstStyle>
          <a:p>
            <a:pPr/>
            <a:r>
              <a:t>Near future: Full particle decay scheme and Monte Carlo</a:t>
            </a:r>
          </a:p>
        </p:txBody>
      </p:sp>
      <p:sp>
        <p:nvSpPr>
          <p:cNvPr id="657" name="Challenge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05180" indent="-305180" defTabSz="813816">
              <a:spcBef>
                <a:spcPts val="600"/>
              </a:spcBef>
              <a:defRPr sz="2848"/>
            </a:pPr>
            <a:r>
              <a:t>Challenges:</a:t>
            </a:r>
          </a:p>
          <a:p>
            <a:pPr lvl="1" marL="712088" indent="-305180" defTabSz="813816">
              <a:spcBef>
                <a:spcPts val="600"/>
              </a:spcBef>
              <a:buChar char="•"/>
              <a:defRPr sz="2848"/>
            </a:pPr>
            <a:r>
              <a:t>Write complete reaction flow to probability tables: Hauser-Feshbach + Direct + Pre-equilibrium</a:t>
            </a:r>
          </a:p>
          <a:p>
            <a:pPr lvl="1" marL="712088" indent="-305180" defTabSz="813816">
              <a:spcBef>
                <a:spcPts val="600"/>
              </a:spcBef>
              <a:buChar char="•"/>
              <a:defRPr sz="2848"/>
            </a:pPr>
            <a:r>
              <a:t>Allows restarting with Monte Carlo scheme</a:t>
            </a:r>
          </a:p>
          <a:p>
            <a:pPr lvl="1" marL="712088" indent="-305180" defTabSz="813816">
              <a:spcBef>
                <a:spcPts val="600"/>
              </a:spcBef>
              <a:buChar char="•"/>
              <a:defRPr sz="2848"/>
            </a:pPr>
            <a:r>
              <a:t>Allows direct inclusion in advanced transport codes</a:t>
            </a:r>
          </a:p>
          <a:p>
            <a:pPr lvl="1" marL="712088" indent="-305180" defTabSz="813816">
              <a:spcBef>
                <a:spcPts val="600"/>
              </a:spcBef>
              <a:buChar char="•"/>
              <a:defRPr sz="2848"/>
            </a:pPr>
            <a:r>
              <a:t>Finalise “Dicebox-like” capability</a:t>
            </a:r>
          </a:p>
          <a:p>
            <a:pPr marL="305180" indent="-305180" defTabSz="813816">
              <a:spcBef>
                <a:spcPts val="600"/>
              </a:spcBef>
              <a:defRPr sz="2848"/>
            </a:pPr>
            <a:r>
              <a:t>Existing features:</a:t>
            </a:r>
          </a:p>
          <a:p>
            <a:pPr lvl="1" marL="712088" indent="-305180" defTabSz="813816">
              <a:spcBef>
                <a:spcPts val="600"/>
              </a:spcBef>
              <a:buChar char="•"/>
              <a:defRPr sz="2848"/>
            </a:pPr>
            <a:r>
              <a:t>Basically there, since we already need it for any TALYS calculation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Title 1"/>
          <p:cNvSpPr txBox="1"/>
          <p:nvPr>
            <p:ph type="ctrTitle"/>
          </p:nvPr>
        </p:nvSpPr>
        <p:spPr>
          <a:xfrm>
            <a:off x="323527" y="4365104"/>
            <a:ext cx="8568953" cy="1080125"/>
          </a:xfrm>
          <a:prstGeom prst="rect">
            <a:avLst/>
          </a:prstGeom>
        </p:spPr>
        <p:txBody>
          <a:bodyPr/>
          <a:lstStyle>
            <a:lvl1pPr>
              <a:defRPr b="0" i="1" sz="4400"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pPr/>
            <a:r>
              <a:t>Thank you!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5" y="-82661"/>
            <a:ext cx="8026004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74" name="This is now the basic reference…"/>
          <p:cNvSpPr txBox="1"/>
          <p:nvPr/>
        </p:nvSpPr>
        <p:spPr>
          <a:xfrm>
            <a:off x="5256631" y="1040242"/>
            <a:ext cx="3318713" cy="6502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FF3027"/>
                </a:solidFill>
              </a:defRPr>
            </a:pPr>
            <a:r>
              <a:t>This is now the basic reference </a:t>
            </a:r>
          </a:p>
          <a:p>
            <a:pPr>
              <a:defRPr>
                <a:solidFill>
                  <a:srgbClr val="FF3027"/>
                </a:solidFill>
              </a:defRPr>
            </a:pPr>
            <a:r>
              <a:t>for TALYS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Double-click to edi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477" name="pasted-movie.png" descr="pasted-movi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4394" y="-1"/>
            <a:ext cx="7413563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78" name="nds.iaea.org/talys"/>
          <p:cNvSpPr txBox="1"/>
          <p:nvPr/>
        </p:nvSpPr>
        <p:spPr>
          <a:xfrm>
            <a:off x="6282278" y="1393171"/>
            <a:ext cx="1895878" cy="3708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solidFill>
                  <a:srgbClr val="4257FF"/>
                </a:solidFill>
              </a:defRPr>
            </a:lvl1pPr>
          </a:lstStyle>
          <a:p>
            <a:pPr/>
            <a:r>
              <a:t>nds.iaea.org/talys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Title 1"/>
          <p:cNvSpPr txBox="1"/>
          <p:nvPr>
            <p:ph type="title"/>
          </p:nvPr>
        </p:nvSpPr>
        <p:spPr>
          <a:xfrm>
            <a:off x="373742" y="959643"/>
            <a:ext cx="8411029" cy="600341"/>
          </a:xfrm>
          <a:prstGeom prst="rect">
            <a:avLst/>
          </a:prstGeom>
        </p:spPr>
        <p:txBody>
          <a:bodyPr/>
          <a:lstStyle/>
          <a:p>
            <a:pPr/>
            <a:r>
              <a:t>TALYS around the World (status 2022)</a:t>
            </a:r>
          </a:p>
        </p:txBody>
      </p:sp>
      <p:sp>
        <p:nvSpPr>
          <p:cNvPr id="481" name="Content Placeholder 2"/>
          <p:cNvSpPr txBox="1"/>
          <p:nvPr>
            <p:ph type="body" sz="quarter" idx="1"/>
          </p:nvPr>
        </p:nvSpPr>
        <p:spPr>
          <a:xfrm>
            <a:off x="355038" y="1572987"/>
            <a:ext cx="8411029" cy="47505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/>
            <a:r>
              <a:t>Around 5500 citations (web of sciences)</a:t>
            </a:r>
          </a:p>
        </p:txBody>
      </p:sp>
      <p:pic>
        <p:nvPicPr>
          <p:cNvPr id="482" name="Image 3" descr="Imag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1397" y="2083783"/>
            <a:ext cx="7775887" cy="445291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85" name="Bulle ronde 4"/>
          <p:cNvGrpSpPr/>
          <p:nvPr/>
        </p:nvGrpSpPr>
        <p:grpSpPr>
          <a:xfrm>
            <a:off x="2027181" y="2179404"/>
            <a:ext cx="1043566" cy="827283"/>
            <a:chOff x="0" y="-94278"/>
            <a:chExt cx="1043564" cy="827281"/>
          </a:xfrm>
        </p:grpSpPr>
        <p:sp>
          <p:nvSpPr>
            <p:cNvPr id="483" name="Quote Bubble"/>
            <p:cNvSpPr/>
            <p:nvPr/>
          </p:nvSpPr>
          <p:spPr>
            <a:xfrm>
              <a:off x="0" y="0"/>
              <a:ext cx="1043565" cy="638724"/>
            </a:xfrm>
            <a:prstGeom prst="wedgeEllipseCallout">
              <a:avLst>
                <a:gd name="adj1" fmla="val -82076"/>
                <a:gd name="adj2" fmla="val 81944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84" name="1610"/>
            <p:cNvSpPr txBox="1"/>
            <p:nvPr/>
          </p:nvSpPr>
          <p:spPr>
            <a:xfrm>
              <a:off x="207169" y="-94279"/>
              <a:ext cx="629227" cy="82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1610</a:t>
              </a:r>
            </a:p>
          </p:txBody>
        </p:sp>
      </p:grpSp>
      <p:grpSp>
        <p:nvGrpSpPr>
          <p:cNvPr id="488" name="Bulle ronde 7"/>
          <p:cNvGrpSpPr/>
          <p:nvPr/>
        </p:nvGrpSpPr>
        <p:grpSpPr>
          <a:xfrm>
            <a:off x="6120370" y="1741633"/>
            <a:ext cx="869183" cy="765526"/>
            <a:chOff x="0" y="-87240"/>
            <a:chExt cx="869181" cy="765525"/>
          </a:xfrm>
        </p:grpSpPr>
        <p:sp>
          <p:nvSpPr>
            <p:cNvPr id="486" name="Quote Bubble"/>
            <p:cNvSpPr/>
            <p:nvPr/>
          </p:nvSpPr>
          <p:spPr>
            <a:xfrm>
              <a:off x="0" y="0"/>
              <a:ext cx="869182" cy="591044"/>
            </a:xfrm>
            <a:prstGeom prst="wedgeEllipseCallout">
              <a:avLst>
                <a:gd name="adj1" fmla="val -82076"/>
                <a:gd name="adj2" fmla="val 81944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87" name="544"/>
            <p:cNvSpPr txBox="1"/>
            <p:nvPr/>
          </p:nvSpPr>
          <p:spPr>
            <a:xfrm>
              <a:off x="177575" y="-87241"/>
              <a:ext cx="514031" cy="7655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544</a:t>
              </a:r>
            </a:p>
          </p:txBody>
        </p:sp>
      </p:grpSp>
      <p:grpSp>
        <p:nvGrpSpPr>
          <p:cNvPr id="491" name="Bulle ronde 8"/>
          <p:cNvGrpSpPr/>
          <p:nvPr/>
        </p:nvGrpSpPr>
        <p:grpSpPr>
          <a:xfrm>
            <a:off x="7433399" y="3093774"/>
            <a:ext cx="783013" cy="689633"/>
            <a:chOff x="0" y="-78591"/>
            <a:chExt cx="783011" cy="689632"/>
          </a:xfrm>
        </p:grpSpPr>
        <p:sp>
          <p:nvSpPr>
            <p:cNvPr id="489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195287"/>
                <a:gd name="adj2" fmla="val -56796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90" name="506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506</a:t>
              </a:r>
            </a:p>
          </p:txBody>
        </p:sp>
      </p:grpSp>
      <p:grpSp>
        <p:nvGrpSpPr>
          <p:cNvPr id="494" name="Bulle ronde 9"/>
          <p:cNvGrpSpPr/>
          <p:nvPr/>
        </p:nvGrpSpPr>
        <p:grpSpPr>
          <a:xfrm>
            <a:off x="5819914" y="4362822"/>
            <a:ext cx="783013" cy="689634"/>
            <a:chOff x="0" y="-78591"/>
            <a:chExt cx="783011" cy="689632"/>
          </a:xfrm>
        </p:grpSpPr>
        <p:sp>
          <p:nvSpPr>
            <p:cNvPr id="492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59237"/>
                <a:gd name="adj2" fmla="val -222686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93" name="563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563</a:t>
              </a:r>
            </a:p>
          </p:txBody>
        </p:sp>
      </p:grpSp>
      <p:grpSp>
        <p:nvGrpSpPr>
          <p:cNvPr id="497" name="Bulle ronde 10"/>
          <p:cNvGrpSpPr/>
          <p:nvPr/>
        </p:nvGrpSpPr>
        <p:grpSpPr>
          <a:xfrm>
            <a:off x="2377225" y="2698281"/>
            <a:ext cx="1043566" cy="827283"/>
            <a:chOff x="0" y="-94278"/>
            <a:chExt cx="1043564" cy="827281"/>
          </a:xfrm>
        </p:grpSpPr>
        <p:sp>
          <p:nvSpPr>
            <p:cNvPr id="495" name="Quote Bubble"/>
            <p:cNvSpPr/>
            <p:nvPr/>
          </p:nvSpPr>
          <p:spPr>
            <a:xfrm>
              <a:off x="0" y="0"/>
              <a:ext cx="1043565" cy="638724"/>
            </a:xfrm>
            <a:prstGeom prst="wedgeEllipseCallout">
              <a:avLst>
                <a:gd name="adj1" fmla="val 128939"/>
                <a:gd name="adj2" fmla="val -24960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96" name="1046"/>
            <p:cNvSpPr txBox="1"/>
            <p:nvPr/>
          </p:nvSpPr>
          <p:spPr>
            <a:xfrm>
              <a:off x="207169" y="-94279"/>
              <a:ext cx="629227" cy="8272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1046</a:t>
              </a:r>
            </a:p>
          </p:txBody>
        </p:sp>
      </p:grpSp>
      <p:grpSp>
        <p:nvGrpSpPr>
          <p:cNvPr id="500" name="Bulle ronde 11"/>
          <p:cNvGrpSpPr/>
          <p:nvPr/>
        </p:nvGrpSpPr>
        <p:grpSpPr>
          <a:xfrm>
            <a:off x="7433399" y="2352633"/>
            <a:ext cx="783013" cy="689633"/>
            <a:chOff x="0" y="-78591"/>
            <a:chExt cx="783011" cy="689632"/>
          </a:xfrm>
        </p:grpSpPr>
        <p:sp>
          <p:nvSpPr>
            <p:cNvPr id="498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97316"/>
                <a:gd name="adj2" fmla="val 87547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499" name="828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828</a:t>
              </a:r>
            </a:p>
          </p:txBody>
        </p:sp>
      </p:grpSp>
      <p:grpSp>
        <p:nvGrpSpPr>
          <p:cNvPr id="503" name="Bulle ronde 12"/>
          <p:cNvGrpSpPr/>
          <p:nvPr/>
        </p:nvGrpSpPr>
        <p:grpSpPr>
          <a:xfrm>
            <a:off x="7379393" y="5694420"/>
            <a:ext cx="783013" cy="689633"/>
            <a:chOff x="0" y="-78591"/>
            <a:chExt cx="783011" cy="689632"/>
          </a:xfrm>
        </p:grpSpPr>
        <p:sp>
          <p:nvSpPr>
            <p:cNvPr id="501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59237"/>
                <a:gd name="adj2" fmla="val -222686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502" name="127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127</a:t>
              </a:r>
            </a:p>
          </p:txBody>
        </p:sp>
      </p:grpSp>
      <p:grpSp>
        <p:nvGrpSpPr>
          <p:cNvPr id="506" name="Bulle ronde 13"/>
          <p:cNvGrpSpPr/>
          <p:nvPr/>
        </p:nvGrpSpPr>
        <p:grpSpPr>
          <a:xfrm>
            <a:off x="5394970" y="5272565"/>
            <a:ext cx="783013" cy="689633"/>
            <a:chOff x="0" y="-78591"/>
            <a:chExt cx="783011" cy="689632"/>
          </a:xfrm>
        </p:grpSpPr>
        <p:sp>
          <p:nvSpPr>
            <p:cNvPr id="504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53431"/>
                <a:gd name="adj2" fmla="val -423325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505" name="174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174</a:t>
              </a:r>
            </a:p>
          </p:txBody>
        </p:sp>
      </p:grpSp>
      <p:grpSp>
        <p:nvGrpSpPr>
          <p:cNvPr id="509" name="Bulle ronde 14"/>
          <p:cNvGrpSpPr/>
          <p:nvPr/>
        </p:nvGrpSpPr>
        <p:grpSpPr>
          <a:xfrm>
            <a:off x="2597974" y="5457767"/>
            <a:ext cx="966127" cy="850910"/>
            <a:chOff x="0" y="-96971"/>
            <a:chExt cx="966125" cy="850908"/>
          </a:xfrm>
        </p:grpSpPr>
        <p:sp>
          <p:nvSpPr>
            <p:cNvPr id="507" name="Quote Bubble"/>
            <p:cNvSpPr/>
            <p:nvPr/>
          </p:nvSpPr>
          <p:spPr>
            <a:xfrm>
              <a:off x="0" y="0"/>
              <a:ext cx="966126" cy="656966"/>
            </a:xfrm>
            <a:prstGeom prst="wedgeEllipseCallout">
              <a:avLst>
                <a:gd name="adj1" fmla="val -59237"/>
                <a:gd name="adj2" fmla="val -222686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508" name="218"/>
            <p:cNvSpPr txBox="1"/>
            <p:nvPr/>
          </p:nvSpPr>
          <p:spPr>
            <a:xfrm>
              <a:off x="197381" y="-96972"/>
              <a:ext cx="571363" cy="8509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218</a:t>
              </a:r>
            </a:p>
          </p:txBody>
        </p:sp>
      </p:grpSp>
      <p:grpSp>
        <p:nvGrpSpPr>
          <p:cNvPr id="512" name="Bulle ronde 15"/>
          <p:cNvGrpSpPr/>
          <p:nvPr/>
        </p:nvGrpSpPr>
        <p:grpSpPr>
          <a:xfrm>
            <a:off x="3663172" y="5234618"/>
            <a:ext cx="869183" cy="765527"/>
            <a:chOff x="0" y="-87240"/>
            <a:chExt cx="869181" cy="765525"/>
          </a:xfrm>
        </p:grpSpPr>
        <p:sp>
          <p:nvSpPr>
            <p:cNvPr id="510" name="Quote Bubble"/>
            <p:cNvSpPr/>
            <p:nvPr/>
          </p:nvSpPr>
          <p:spPr>
            <a:xfrm>
              <a:off x="0" y="0"/>
              <a:ext cx="869182" cy="591044"/>
            </a:xfrm>
            <a:prstGeom prst="wedgeEllipseCallout">
              <a:avLst>
                <a:gd name="adj1" fmla="val 52523"/>
                <a:gd name="adj2" fmla="val -263241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511" name="247"/>
            <p:cNvSpPr txBox="1"/>
            <p:nvPr/>
          </p:nvSpPr>
          <p:spPr>
            <a:xfrm>
              <a:off x="177575" y="-87241"/>
              <a:ext cx="514031" cy="7655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247</a:t>
              </a:r>
            </a:p>
          </p:txBody>
        </p:sp>
      </p:grpSp>
      <p:grpSp>
        <p:nvGrpSpPr>
          <p:cNvPr id="515" name="Bulle ronde 16"/>
          <p:cNvGrpSpPr/>
          <p:nvPr/>
        </p:nvGrpSpPr>
        <p:grpSpPr>
          <a:xfrm>
            <a:off x="7487405" y="3965422"/>
            <a:ext cx="783013" cy="689633"/>
            <a:chOff x="0" y="-78591"/>
            <a:chExt cx="783011" cy="689632"/>
          </a:xfrm>
        </p:grpSpPr>
        <p:sp>
          <p:nvSpPr>
            <p:cNvPr id="513" name="Quote Bubble"/>
            <p:cNvSpPr/>
            <p:nvPr/>
          </p:nvSpPr>
          <p:spPr>
            <a:xfrm>
              <a:off x="0" y="0"/>
              <a:ext cx="783012" cy="532449"/>
            </a:xfrm>
            <a:prstGeom prst="wedgeEllipseCallout">
              <a:avLst>
                <a:gd name="adj1" fmla="val -143036"/>
                <a:gd name="adj2" fmla="val -78141"/>
              </a:avLst>
            </a:prstGeom>
            <a:solidFill>
              <a:srgbClr val="4A66AC"/>
            </a:solidFill>
            <a:ln w="3175" cap="flat">
              <a:solidFill>
                <a:srgbClr val="364A7E"/>
              </a:solidFill>
              <a:prstDash val="solid"/>
              <a:miter lim="800000"/>
            </a:ln>
            <a:effectLst/>
          </p:spPr>
          <p:txBody>
            <a:bodyPr wrap="square" lIns="34289" tIns="34289" rIns="34289" bIns="3428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</a:p>
          </p:txBody>
        </p:sp>
        <p:sp>
          <p:nvSpPr>
            <p:cNvPr id="514" name="199"/>
            <p:cNvSpPr txBox="1"/>
            <p:nvPr/>
          </p:nvSpPr>
          <p:spPr>
            <a:xfrm>
              <a:off x="159971" y="-78592"/>
              <a:ext cx="463070" cy="6896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34289" tIns="34289" rIns="34289" bIns="34289" numCol="1" anchor="ctr">
              <a:noAutofit/>
            </a:bodyPr>
            <a:lstStyle>
              <a:lvl1pPr algn="ctr">
                <a:defRPr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/>
              <a:r>
                <a:t>199</a:t>
              </a:r>
            </a:p>
          </p:txBody>
        </p:sp>
      </p:grpSp>
      <p:sp>
        <p:nvSpPr>
          <p:cNvPr id="516" name="Text"/>
          <p:cNvSpPr txBox="1"/>
          <p:nvPr/>
        </p:nvSpPr>
        <p:spPr>
          <a:xfrm>
            <a:off x="406322" y="6478756"/>
            <a:ext cx="523386" cy="3708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>
            <a:spAutoFit/>
          </a:bodyPr>
          <a:lstStyle/>
          <a:p>
            <a:pPr>
              <a:defRPr>
                <a:solidFill>
                  <a:srgbClr val="FF150C"/>
                </a:solidFill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" name="Image" descr="Image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662885"/>
            <a:ext cx="9144000" cy="55322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https://indico.ictp.it/event/10221/ : 30 hours of TALYS videos"/>
          <p:cNvSpPr txBox="1"/>
          <p:nvPr>
            <p:ph type="title"/>
          </p:nvPr>
        </p:nvSpPr>
        <p:spPr>
          <a:xfrm>
            <a:off x="251518" y="116632"/>
            <a:ext cx="8793185" cy="864097"/>
          </a:xfrm>
          <a:prstGeom prst="rect">
            <a:avLst/>
          </a:prstGeom>
        </p:spPr>
        <p:txBody>
          <a:bodyPr/>
          <a:lstStyle/>
          <a:p>
            <a:pPr defTabSz="685800">
              <a:defRPr sz="2700"/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https://indico.ictp.it/event/10221/</a:t>
            </a:r>
            <a:r>
              <a:t> : 30 hours of TALYS videos</a:t>
            </a:r>
          </a:p>
        </p:txBody>
      </p:sp>
      <p:pic>
        <p:nvPicPr>
          <p:cNvPr id="521" name="pasted-movie.png" descr="pasted-movi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096804"/>
            <a:ext cx="9144001" cy="558215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Rectangle"/>
          <p:cNvSpPr/>
          <p:nvPr/>
        </p:nvSpPr>
        <p:spPr>
          <a:xfrm>
            <a:off x="1252814" y="1124402"/>
            <a:ext cx="6212164" cy="5492338"/>
          </a:xfrm>
          <a:prstGeom prst="rect">
            <a:avLst/>
          </a:prstGeom>
          <a:gradFill>
            <a:gsLst>
              <a:gs pos="0">
                <a:srgbClr val="56C1FF">
                  <a:alpha val="36892"/>
                </a:srgbClr>
              </a:gs>
              <a:gs pos="100000">
                <a:srgbClr val="FFFFFF">
                  <a:alpha val="36892"/>
                </a:srgbClr>
              </a:gs>
            </a:gsLst>
            <a:lin ang="5400000"/>
          </a:gradFill>
          <a:ln w="3175">
            <a:solidFill>
              <a:srgbClr val="0076BA">
                <a:alpha val="36892"/>
              </a:srgbClr>
            </a:solidFill>
            <a:custDash>
              <a:ds d="600000" sp="600000"/>
            </a:custDash>
            <a:miter lim="400000"/>
          </a:ln>
        </p:spPr>
        <p:txBody>
          <a:bodyPr lIns="19050" tIns="19050" rIns="19050" bIns="19050" anchor="ctr"/>
          <a:lstStyle/>
          <a:p>
            <a:pPr algn="ctr" defTabSz="412750">
              <a:defRPr sz="14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24" name="Line"/>
          <p:cNvSpPr/>
          <p:nvPr/>
        </p:nvSpPr>
        <p:spPr>
          <a:xfrm>
            <a:off x="868269" y="1503141"/>
            <a:ext cx="7130627" cy="1"/>
          </a:xfrm>
          <a:prstGeom prst="line">
            <a:avLst/>
          </a:prstGeom>
          <a:ln w="76200">
            <a:solidFill>
              <a:srgbClr val="56C1FF"/>
            </a:solidFill>
            <a:miter lim="400000"/>
            <a:tailEnd type="triangle"/>
          </a:ln>
          <a:effectLst>
            <a:outerShdw sx="100000" sy="100000" kx="0" ky="0" algn="b" rotWithShape="0" blurRad="38100" dist="12700" dir="5400000">
              <a:srgbClr val="000000">
                <a:alpha val="52162"/>
              </a:srgbClr>
            </a:outerShdw>
          </a:effectLst>
        </p:spPr>
        <p:txBody>
          <a:bodyPr lIns="19050" tIns="19050" rIns="19050" bIns="19050" anchor="ctr"/>
          <a:lstStyle/>
          <a:p>
            <a:pPr algn="ctr" defTabSz="1219169">
              <a:defRPr sz="1100">
                <a:solidFill>
                  <a:srgbClr val="5E5E5E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</p:txBody>
      </p:sp>
      <p:sp>
        <p:nvSpPr>
          <p:cNvPr id="525" name="Input"/>
          <p:cNvSpPr/>
          <p:nvPr/>
        </p:nvSpPr>
        <p:spPr>
          <a:xfrm>
            <a:off x="38110" y="1249655"/>
            <a:ext cx="1001346" cy="4751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>
            <a:lvl1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Input</a:t>
            </a:r>
          </a:p>
        </p:txBody>
      </p:sp>
      <p:sp>
        <p:nvSpPr>
          <p:cNvPr id="526" name="Physical parameters"/>
          <p:cNvSpPr/>
          <p:nvPr/>
        </p:nvSpPr>
        <p:spPr>
          <a:xfrm>
            <a:off x="1457198" y="1230720"/>
            <a:ext cx="1026083" cy="513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5400" y="0"/>
                </a:moveTo>
                <a:cubicBezTo>
                  <a:pt x="2418" y="0"/>
                  <a:pt x="0" y="4835"/>
                  <a:pt x="0" y="10800"/>
                </a:cubicBezTo>
                <a:cubicBezTo>
                  <a:pt x="0" y="16765"/>
                  <a:pt x="2418" y="21600"/>
                  <a:pt x="5400" y="21600"/>
                </a:cubicBezTo>
                <a:lnTo>
                  <a:pt x="16200" y="21600"/>
                </a:lnTo>
                <a:cubicBezTo>
                  <a:pt x="19182" y="21600"/>
                  <a:pt x="21600" y="16765"/>
                  <a:pt x="21600" y="10800"/>
                </a:cubicBezTo>
                <a:cubicBezTo>
                  <a:pt x="21600" y="4835"/>
                  <a:pt x="19182" y="0"/>
                  <a:pt x="16200" y="0"/>
                </a:cubicBezTo>
                <a:lnTo>
                  <a:pt x="5400" y="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>
            <a:lvl1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Physical parameters</a:t>
            </a:r>
          </a:p>
        </p:txBody>
      </p:sp>
      <p:sp>
        <p:nvSpPr>
          <p:cNvPr id="527" name="Reaction…"/>
          <p:cNvSpPr/>
          <p:nvPr/>
        </p:nvSpPr>
        <p:spPr>
          <a:xfrm>
            <a:off x="3608673" y="1235982"/>
            <a:ext cx="1047353" cy="502516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/>
          <a:p>
            <a: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Reaction</a:t>
            </a:r>
          </a:p>
          <a:p>
            <a: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models</a:t>
            </a:r>
          </a:p>
        </p:txBody>
      </p:sp>
      <p:sp>
        <p:nvSpPr>
          <p:cNvPr id="528" name="projectile n…"/>
          <p:cNvSpPr/>
          <p:nvPr/>
        </p:nvSpPr>
        <p:spPr>
          <a:xfrm>
            <a:off x="259322" y="1867258"/>
            <a:ext cx="859382" cy="1112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projectile n</a:t>
            </a:r>
          </a:p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element Fe</a:t>
            </a:r>
          </a:p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mass 56</a:t>
            </a:r>
          </a:p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  <a:r>
              <a:t>energy 14.0  </a:t>
            </a:r>
          </a:p>
        </p:txBody>
      </p:sp>
      <p:sp>
        <p:nvSpPr>
          <p:cNvPr id="529" name="Optical model (ECIS)…"/>
          <p:cNvSpPr/>
          <p:nvPr/>
        </p:nvSpPr>
        <p:spPr>
          <a:xfrm>
            <a:off x="3599862" y="1841395"/>
            <a:ext cx="1676313" cy="768027"/>
          </a:xfrm>
          <a:prstGeom prst="roundRect">
            <a:avLst>
              <a:gd name="adj" fmla="val 9201"/>
            </a:avLst>
          </a:prstGeom>
          <a:gradFill>
            <a:gsLst>
              <a:gs pos="0">
                <a:srgbClr val="00AB8E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006C65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Optical model (ECIS)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77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Local/global OMP</a:t>
            </a:r>
          </a:p>
          <a:p>
            <a:pPr marL="177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Phenomenological</a:t>
            </a:r>
          </a:p>
          <a:p>
            <a:pPr marL="177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Semi-microscopic (JLM)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0" name="Nuclear Structure (RIPL-3)…"/>
          <p:cNvSpPr/>
          <p:nvPr/>
        </p:nvSpPr>
        <p:spPr>
          <a:xfrm>
            <a:off x="1584374" y="1820970"/>
            <a:ext cx="1676313" cy="1494546"/>
          </a:xfrm>
          <a:prstGeom prst="roundRect">
            <a:avLst>
              <a:gd name="adj" fmla="val 4398"/>
            </a:avLst>
          </a:prstGeom>
          <a:gradFill>
            <a:gsLst>
              <a:gs pos="0">
                <a:srgbClr val="FFD932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FEAE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Nuclear Structure (RIPL-3)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Masses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Discrete levels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Level densities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Resonance parameters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Photon strength functions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Optical model parameters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Fission barrier parameters</a:t>
            </a:r>
          </a:p>
        </p:txBody>
      </p:sp>
      <p:sp>
        <p:nvSpPr>
          <p:cNvPr id="531" name="Direct reaction…"/>
          <p:cNvSpPr/>
          <p:nvPr/>
        </p:nvSpPr>
        <p:spPr>
          <a:xfrm>
            <a:off x="3608792" y="2688686"/>
            <a:ext cx="1676313" cy="1246558"/>
          </a:xfrm>
          <a:prstGeom prst="roundRect">
            <a:avLst>
              <a:gd name="adj" fmla="val 5383"/>
            </a:avLst>
          </a:prstGeom>
          <a:gradFill>
            <a:gsLst>
              <a:gs pos="0">
                <a:srgbClr val="00AB8E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0171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Direct reaction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Spherical OMP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DWBA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Coupled-channels</a:t>
            </a:r>
          </a:p>
          <a:p>
            <a:pPr marL="304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Rotational</a:t>
            </a:r>
          </a:p>
          <a:p>
            <a:pPr marL="304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Vibrational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Giant resonances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Weak-coupling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2" name="Pre-equilibrium reactions…"/>
          <p:cNvSpPr/>
          <p:nvPr/>
        </p:nvSpPr>
        <p:spPr>
          <a:xfrm>
            <a:off x="3608792" y="5207417"/>
            <a:ext cx="1676313" cy="1368379"/>
          </a:xfrm>
          <a:prstGeom prst="roundRect">
            <a:avLst>
              <a:gd name="adj" fmla="val 4904"/>
            </a:avLst>
          </a:prstGeom>
          <a:gradFill>
            <a:gsLst>
              <a:gs pos="0">
                <a:srgbClr val="00AB8E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0171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Pre-equilibrium reactions</a:t>
            </a:r>
          </a:p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Exciton model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Particle hole level density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Kalbach systematics</a:t>
            </a:r>
          </a:p>
          <a:p>
            <a:pPr marL="262466" indent="-110066" defTabSz="412750">
              <a:buSzPct val="95000"/>
              <a:buChar char="‣"/>
              <a:defRPr sz="8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Angular distribution</a:t>
            </a:r>
          </a:p>
          <a:p>
            <a:pPr marL="262466" indent="-110066" defTabSz="412750">
              <a:buSzPct val="95000"/>
              <a:buChar char="‣"/>
              <a:defRPr sz="8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Cluster emission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γ-ray emission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3" name="Compound reactions…"/>
          <p:cNvSpPr/>
          <p:nvPr/>
        </p:nvSpPr>
        <p:spPr>
          <a:xfrm>
            <a:off x="3599862" y="4014508"/>
            <a:ext cx="1676313" cy="1113645"/>
          </a:xfrm>
          <a:prstGeom prst="roundRect">
            <a:avLst>
              <a:gd name="adj" fmla="val 6092"/>
            </a:avLst>
          </a:prstGeom>
          <a:gradFill>
            <a:gsLst>
              <a:gs pos="0">
                <a:srgbClr val="00AB8E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0171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Compound reactions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Hauser-Feshbach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Width fluctuations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Blatt-Biedenharn ang. dis.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Particle, photon and fission transmission coeff.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γ-ray emission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4" name="Multiple…"/>
          <p:cNvSpPr/>
          <p:nvPr/>
        </p:nvSpPr>
        <p:spPr>
          <a:xfrm>
            <a:off x="5506707" y="1235982"/>
            <a:ext cx="1047352" cy="502516"/>
          </a:xfrm>
          <a:prstGeom prst="rect">
            <a:avLst/>
          </a:pr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/>
          <a:p>
            <a: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Multiple</a:t>
            </a:r>
          </a:p>
          <a:p>
            <a: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emission</a:t>
            </a:r>
          </a:p>
        </p:txBody>
      </p:sp>
      <p:sp>
        <p:nvSpPr>
          <p:cNvPr id="535" name="Multiple emission…"/>
          <p:cNvSpPr/>
          <p:nvPr/>
        </p:nvSpPr>
        <p:spPr>
          <a:xfrm>
            <a:off x="5572362" y="1818567"/>
            <a:ext cx="1609448" cy="1499353"/>
          </a:xfrm>
          <a:prstGeom prst="roundRect">
            <a:avLst>
              <a:gd name="adj" fmla="val 4475"/>
            </a:avLst>
          </a:prstGeom>
          <a:gradFill>
            <a:gsLst>
              <a:gs pos="0">
                <a:srgbClr val="56C1FF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004D8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Multiple emission</a:t>
            </a: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Hauser-Feshbach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Multiple preeq. exciton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Fission competition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γ-ray cascade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Exclusive channels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Recoils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Fission fragment de-excitation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defTabSz="412750"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sp>
        <p:nvSpPr>
          <p:cNvPr id="536" name="Output"/>
          <p:cNvSpPr/>
          <p:nvPr/>
        </p:nvSpPr>
        <p:spPr>
          <a:xfrm>
            <a:off x="7879509" y="1265556"/>
            <a:ext cx="1001346" cy="4751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4639" y="0"/>
                </a:moveTo>
                <a:lnTo>
                  <a:pt x="0" y="21600"/>
                </a:lnTo>
                <a:lnTo>
                  <a:pt x="16961" y="21600"/>
                </a:lnTo>
                <a:lnTo>
                  <a:pt x="21600" y="0"/>
                </a:lnTo>
                <a:lnTo>
                  <a:pt x="4639" y="0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>
            <a:lvl1pPr algn="ctr" defTabSz="412750">
              <a:defRPr sz="1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Output</a:t>
            </a:r>
          </a:p>
        </p:txBody>
      </p:sp>
      <p:sp>
        <p:nvSpPr>
          <p:cNvPr id="537" name="Document"/>
          <p:cNvSpPr/>
          <p:nvPr/>
        </p:nvSpPr>
        <p:spPr>
          <a:xfrm>
            <a:off x="7858052" y="1867258"/>
            <a:ext cx="448295" cy="580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</p:txBody>
      </p:sp>
      <p:sp>
        <p:nvSpPr>
          <p:cNvPr id="538" name="Document"/>
          <p:cNvSpPr/>
          <p:nvPr/>
        </p:nvSpPr>
        <p:spPr>
          <a:xfrm>
            <a:off x="7968764" y="1935140"/>
            <a:ext cx="448295" cy="580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</p:txBody>
      </p:sp>
      <p:sp>
        <p:nvSpPr>
          <p:cNvPr id="539" name="Document"/>
          <p:cNvSpPr/>
          <p:nvPr/>
        </p:nvSpPr>
        <p:spPr>
          <a:xfrm>
            <a:off x="8079475" y="2003023"/>
            <a:ext cx="448295" cy="580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</p:txBody>
      </p:sp>
      <p:sp>
        <p:nvSpPr>
          <p:cNvPr id="540" name="Document"/>
          <p:cNvSpPr/>
          <p:nvPr/>
        </p:nvSpPr>
        <p:spPr>
          <a:xfrm>
            <a:off x="8215240" y="2070330"/>
            <a:ext cx="448295" cy="580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</p:txBody>
      </p:sp>
      <p:sp>
        <p:nvSpPr>
          <p:cNvPr id="541" name="Document"/>
          <p:cNvSpPr/>
          <p:nvPr/>
        </p:nvSpPr>
        <p:spPr>
          <a:xfrm>
            <a:off x="8343727" y="2133434"/>
            <a:ext cx="448295" cy="5805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3" y="0"/>
                </a:moveTo>
                <a:cubicBezTo>
                  <a:pt x="96" y="0"/>
                  <a:pt x="0" y="72"/>
                  <a:pt x="0" y="162"/>
                </a:cubicBezTo>
                <a:lnTo>
                  <a:pt x="0" y="21438"/>
                </a:lnTo>
                <a:cubicBezTo>
                  <a:pt x="0" y="21528"/>
                  <a:pt x="96" y="21600"/>
                  <a:pt x="213" y="21600"/>
                </a:cubicBezTo>
                <a:lnTo>
                  <a:pt x="21387" y="21600"/>
                </a:lnTo>
                <a:cubicBezTo>
                  <a:pt x="21504" y="21600"/>
                  <a:pt x="21600" y="21528"/>
                  <a:pt x="21600" y="21438"/>
                </a:cubicBezTo>
                <a:lnTo>
                  <a:pt x="21600" y="5895"/>
                </a:lnTo>
                <a:cubicBezTo>
                  <a:pt x="21600" y="5863"/>
                  <a:pt x="21567" y="5837"/>
                  <a:pt x="21525" y="5837"/>
                </a:cubicBezTo>
                <a:lnTo>
                  <a:pt x="14257" y="5837"/>
                </a:lnTo>
                <a:cubicBezTo>
                  <a:pt x="14140" y="5837"/>
                  <a:pt x="14044" y="5765"/>
                  <a:pt x="14044" y="5674"/>
                </a:cubicBezTo>
                <a:lnTo>
                  <a:pt x="14044" y="58"/>
                </a:lnTo>
                <a:cubicBezTo>
                  <a:pt x="14044" y="26"/>
                  <a:pt x="14010" y="0"/>
                  <a:pt x="13969" y="0"/>
                </a:cubicBezTo>
                <a:lnTo>
                  <a:pt x="213" y="0"/>
                </a:lnTo>
                <a:close/>
                <a:moveTo>
                  <a:pt x="15018" y="86"/>
                </a:moveTo>
                <a:cubicBezTo>
                  <a:pt x="14992" y="94"/>
                  <a:pt x="14972" y="114"/>
                  <a:pt x="14972" y="140"/>
                </a:cubicBezTo>
                <a:lnTo>
                  <a:pt x="14972" y="4958"/>
                </a:lnTo>
                <a:cubicBezTo>
                  <a:pt x="14972" y="5048"/>
                  <a:pt x="15068" y="5120"/>
                  <a:pt x="15185" y="5120"/>
                </a:cubicBezTo>
                <a:lnTo>
                  <a:pt x="21419" y="5120"/>
                </a:lnTo>
                <a:cubicBezTo>
                  <a:pt x="21486" y="5120"/>
                  <a:pt x="21519" y="5058"/>
                  <a:pt x="21472" y="5021"/>
                </a:cubicBezTo>
                <a:lnTo>
                  <a:pt x="15100" y="99"/>
                </a:lnTo>
                <a:cubicBezTo>
                  <a:pt x="15077" y="81"/>
                  <a:pt x="15044" y="78"/>
                  <a:pt x="15018" y="86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000000"/>
            </a:solidFill>
            <a:miter lim="400000"/>
          </a:ln>
        </p:spPr>
        <p:txBody>
          <a:bodyPr lIns="19050" tIns="19050" rIns="19050" bIns="19050" anchor="ctr"/>
          <a:lstStyle/>
          <a:p>
            <a:pPr defTabSz="412750">
              <a:defRPr sz="700">
                <a:solidFill>
                  <a:srgbClr val="000000"/>
                </a:solidFill>
                <a:latin typeface="Monaco"/>
                <a:ea typeface="Monaco"/>
                <a:cs typeface="Monaco"/>
                <a:sym typeface="Monaco"/>
              </a:defRPr>
            </a:pPr>
          </a:p>
        </p:txBody>
      </p:sp>
      <p:sp>
        <p:nvSpPr>
          <p:cNvPr id="542" name="Output files per reaction channel…"/>
          <p:cNvSpPr txBox="1"/>
          <p:nvPr/>
        </p:nvSpPr>
        <p:spPr>
          <a:xfrm>
            <a:off x="7494434" y="2976251"/>
            <a:ext cx="1618378" cy="342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/>
          <a:p>
            <a:pPr defTabSz="1219169">
              <a:defRPr b="1"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Output files per reaction channel</a:t>
            </a:r>
          </a:p>
          <a:p>
            <a:pPr defTabSz="1219169">
              <a:defRPr b="1" sz="10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Cross sections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Total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Exclusive: (n,γ), (n,f), (n,n’), (n,2n), (n,p) etc.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Per level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Residual production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Particle production</a:t>
            </a:r>
          </a:p>
          <a:p>
            <a:pPr marL="3048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γ-ray production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Emission spectra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Single-differential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Double differential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Recoils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Angular distributions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Elastic</a:t>
            </a:r>
          </a:p>
          <a:p>
            <a:pPr marL="322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Per level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Particle multiplicities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Fission yields, neutron observables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Astrophysical reaction rates, MACS</a:t>
            </a:r>
          </a:p>
          <a:p>
            <a:pPr marL="195384" indent="-131884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…etc</a:t>
            </a:r>
          </a:p>
        </p:txBody>
      </p:sp>
      <p:sp>
        <p:nvSpPr>
          <p:cNvPr id="543" name="Other…"/>
          <p:cNvSpPr/>
          <p:nvPr/>
        </p:nvSpPr>
        <p:spPr>
          <a:xfrm>
            <a:off x="1584374" y="3392725"/>
            <a:ext cx="1676313" cy="1163898"/>
          </a:xfrm>
          <a:prstGeom prst="roundRect">
            <a:avLst>
              <a:gd name="adj" fmla="val 5648"/>
            </a:avLst>
          </a:prstGeom>
          <a:gradFill>
            <a:gsLst>
              <a:gs pos="0">
                <a:srgbClr val="FFD932"/>
              </a:gs>
              <a:gs pos="100000">
                <a:srgbClr val="FFFFFF"/>
              </a:gs>
            </a:gsLst>
            <a:lin ang="5400000"/>
          </a:gradFill>
          <a:ln w="3175">
            <a:solidFill>
              <a:srgbClr val="FEAE0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/>
          <a:lstStyle/>
          <a:p>
            <a:pPr defTabSz="412750">
              <a:defRPr b="1"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Other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Fission fragment distributions</a:t>
            </a:r>
          </a:p>
          <a:p>
            <a:pPr marL="114300" indent="-114300" defTabSz="412750">
              <a:buSzPct val="123000"/>
              <a:buChar char="-"/>
              <a:defRPr sz="9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‘Best’ nuclear model parameters optimised to experimental reaction data</a:t>
            </a:r>
          </a:p>
        </p:txBody>
      </p:sp>
      <p:sp>
        <p:nvSpPr>
          <p:cNvPr id="544" name="TALYS"/>
          <p:cNvSpPr/>
          <p:nvPr/>
        </p:nvSpPr>
        <p:spPr>
          <a:xfrm>
            <a:off x="1243884" y="801983"/>
            <a:ext cx="6212164" cy="301824"/>
          </a:xfrm>
          <a:prstGeom prst="rect">
            <a:avLst/>
          </a:prstGeom>
          <a:solidFill>
            <a:srgbClr val="56C1FF"/>
          </a:solidFill>
          <a:ln w="3175">
            <a:solidFill>
              <a:srgbClr val="0076BA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/>
          <a:lstStyle>
            <a:lvl1pPr algn="ctr" defTabSz="412750">
              <a:defRPr sz="14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TALYS</a:t>
            </a:r>
          </a:p>
        </p:txBody>
      </p:sp>
      <p:sp>
        <p:nvSpPr>
          <p:cNvPr id="545" name="~ 400 keywords"/>
          <p:cNvSpPr txBox="1"/>
          <p:nvPr/>
        </p:nvSpPr>
        <p:spPr>
          <a:xfrm>
            <a:off x="221503" y="3184520"/>
            <a:ext cx="935021" cy="17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>
            <a:lvl1pPr defTabSz="1219169"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~ 400 keywords</a:t>
            </a:r>
          </a:p>
        </p:txBody>
      </p:sp>
      <p:sp>
        <p:nvSpPr>
          <p:cNvPr id="546" name="Phenomenological parameters…"/>
          <p:cNvSpPr txBox="1"/>
          <p:nvPr/>
        </p:nvSpPr>
        <p:spPr>
          <a:xfrm>
            <a:off x="1515908" y="4780268"/>
            <a:ext cx="1813245" cy="314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9050" tIns="19050" rIns="19050" bIns="19050" anchor="ctr">
            <a:spAutoFit/>
          </a:bodyPr>
          <a:lstStyle/>
          <a:p>
            <a:pPr marL="177800" indent="-114300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Phenomenological parameters</a:t>
            </a:r>
          </a:p>
          <a:p>
            <a:pPr marL="177800" indent="-114300" defTabSz="1219169">
              <a:buSzPct val="123000"/>
              <a:buChar char="-"/>
              <a:defRPr sz="9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Microscopic tables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Footer Placeholder 3"/>
          <p:cNvSpPr txBox="1"/>
          <p:nvPr/>
        </p:nvSpPr>
        <p:spPr>
          <a:xfrm>
            <a:off x="45719" y="6659751"/>
            <a:ext cx="4572659" cy="2155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defTabSz="457200">
              <a:defRPr sz="80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/>
            <a:r>
              <a:t>IAEA Nuclear Data Section</a:t>
            </a:r>
          </a:p>
        </p:txBody>
      </p:sp>
      <p:sp>
        <p:nvSpPr>
          <p:cNvPr id="549" name="Title 1"/>
          <p:cNvSpPr txBox="1"/>
          <p:nvPr>
            <p:ph type="title"/>
          </p:nvPr>
        </p:nvSpPr>
        <p:spPr>
          <a:xfrm>
            <a:off x="0" y="18256"/>
            <a:ext cx="7886700" cy="520008"/>
          </a:xfrm>
          <a:prstGeom prst="rect">
            <a:avLst/>
          </a:prstGeom>
        </p:spPr>
        <p:txBody>
          <a:bodyPr/>
          <a:lstStyle/>
          <a:p>
            <a:pPr/>
            <a:r>
              <a:t>If nothing else works….TALYSworld!!!</a:t>
            </a:r>
          </a:p>
        </p:txBody>
      </p:sp>
      <p:sp>
        <p:nvSpPr>
          <p:cNvPr id="550" name="Slide Number Placeholder 4"/>
          <p:cNvSpPr txBox="1"/>
          <p:nvPr>
            <p:ph type="sldNum" sz="quarter" idx="2"/>
          </p:nvPr>
        </p:nvSpPr>
        <p:spPr>
          <a:xfrm>
            <a:off x="8983370" y="6663040"/>
            <a:ext cx="160630" cy="215596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51" name="Picture 21" descr="Picture 21"/>
          <p:cNvPicPr>
            <a:picLocks noChangeAspect="1"/>
          </p:cNvPicPr>
          <p:nvPr/>
        </p:nvPicPr>
        <p:blipFill>
          <a:blip r:embed="rId2">
            <a:extLst/>
          </a:blip>
          <a:srcRect l="0" t="0" r="0" b="18390"/>
          <a:stretch>
            <a:fillRect/>
          </a:stretch>
        </p:blipFill>
        <p:spPr>
          <a:xfrm>
            <a:off x="181881" y="912579"/>
            <a:ext cx="5015732" cy="5670590"/>
          </a:xfrm>
          <a:prstGeom prst="rect">
            <a:avLst/>
          </a:prstGeom>
          <a:ln w="12700">
            <a:miter lim="400000"/>
          </a:ln>
        </p:spPr>
      </p:pic>
      <p:sp>
        <p:nvSpPr>
          <p:cNvPr id="552" name="TextBox 22"/>
          <p:cNvSpPr txBox="1"/>
          <p:nvPr/>
        </p:nvSpPr>
        <p:spPr>
          <a:xfrm>
            <a:off x="5364340" y="1328752"/>
            <a:ext cx="3946366" cy="5545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457200"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TALYS world</a:t>
            </a:r>
          </a:p>
          <a:p>
            <a:pPr defTabSz="457200"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3" invalidUrl="" action="" tgtFrame="" tooltip="" history="1" highlightClick="0" endSnd="0"/>
              </a:rPr>
              <a:t>https://nds.iaea.org/relnsd/talys/talys.html</a:t>
            </a:r>
            <a:r>
              <a:t> </a:t>
            </a:r>
          </a:p>
        </p:txBody>
      </p:sp>
      <p:pic>
        <p:nvPicPr>
          <p:cNvPr id="553" name="Picture 23" descr="Picture 23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64213" y="5018599"/>
            <a:ext cx="1104405" cy="1104405"/>
          </a:xfrm>
          <a:prstGeom prst="rect">
            <a:avLst/>
          </a:prstGeom>
          <a:ln w="12700">
            <a:miter lim="400000"/>
          </a:ln>
        </p:spPr>
      </p:pic>
      <p:sp>
        <p:nvSpPr>
          <p:cNvPr id="554" name="TextBox 24"/>
          <p:cNvSpPr txBox="1"/>
          <p:nvPr/>
        </p:nvSpPr>
        <p:spPr>
          <a:xfrm>
            <a:off x="7858080" y="6215496"/>
            <a:ext cx="1069775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defTabSz="457200">
              <a:defRPr>
                <a:solidFill>
                  <a:srgbClr val="0070C0"/>
                </a:solidFill>
                <a:latin typeface="Elephant Pro"/>
                <a:ea typeface="Elephant Pro"/>
                <a:cs typeface="Elephant Pro"/>
                <a:sym typeface="Elephant Pro"/>
              </a:defRPr>
            </a:lvl1pPr>
          </a:lstStyle>
          <a:p>
            <a:pPr/>
            <a:r>
              <a:t>Scan me!</a:t>
            </a:r>
          </a:p>
        </p:txBody>
      </p:sp>
      <p:grpSp>
        <p:nvGrpSpPr>
          <p:cNvPr id="558" name="Curved Down Arrow 25"/>
          <p:cNvGrpSpPr/>
          <p:nvPr/>
        </p:nvGrpSpPr>
        <p:grpSpPr>
          <a:xfrm>
            <a:off x="7333292" y="5801474"/>
            <a:ext cx="467778" cy="697452"/>
            <a:chOff x="0" y="0"/>
            <a:chExt cx="467776" cy="697450"/>
          </a:xfrm>
        </p:grpSpPr>
        <p:sp>
          <p:nvSpPr>
            <p:cNvPr id="555" name="Shape"/>
            <p:cNvSpPr/>
            <p:nvPr/>
          </p:nvSpPr>
          <p:spPr>
            <a:xfrm rot="15310060">
              <a:off x="-85160" y="191263"/>
              <a:ext cx="638096" cy="31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9219" y="21600"/>
                  </a:moveTo>
                  <a:lnTo>
                    <a:pt x="16270" y="16200"/>
                  </a:lnTo>
                  <a:lnTo>
                    <a:pt x="17602" y="16200"/>
                  </a:lnTo>
                  <a:lnTo>
                    <a:pt x="17602" y="16200"/>
                  </a:lnTo>
                  <a:cubicBezTo>
                    <a:pt x="16583" y="6663"/>
                    <a:pt x="13021" y="0"/>
                    <a:pt x="8943" y="0"/>
                  </a:cubicBezTo>
                  <a:lnTo>
                    <a:pt x="11608" y="0"/>
                  </a:lnTo>
                  <a:cubicBezTo>
                    <a:pt x="15686" y="0"/>
                    <a:pt x="19248" y="6663"/>
                    <a:pt x="20267" y="16200"/>
                  </a:cubicBezTo>
                  <a:lnTo>
                    <a:pt x="21600" y="16200"/>
                  </a:lnTo>
                  <a:close/>
                  <a:moveTo>
                    <a:pt x="10276" y="241"/>
                  </a:moveTo>
                  <a:lnTo>
                    <a:pt x="10276" y="241"/>
                  </a:lnTo>
                  <a:cubicBezTo>
                    <a:pt x="5901" y="1833"/>
                    <a:pt x="2665" y="10914"/>
                    <a:pt x="2665" y="21600"/>
                  </a:cubicBezTo>
                  <a:lnTo>
                    <a:pt x="0" y="21600"/>
                  </a:lnTo>
                  <a:cubicBezTo>
                    <a:pt x="0" y="9671"/>
                    <a:pt x="4004" y="0"/>
                    <a:pt x="8943" y="0"/>
                  </a:cubicBezTo>
                  <a:cubicBezTo>
                    <a:pt x="9389" y="0"/>
                    <a:pt x="9835" y="81"/>
                    <a:pt x="10276" y="2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F82CB"/>
                </a:gs>
                <a:gs pos="50000">
                  <a:srgbClr val="3E70CA"/>
                </a:gs>
                <a:gs pos="100000">
                  <a:srgbClr val="2F61BA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57200">
                <a:defRPr>
                  <a:solidFill>
                    <a:srgbClr val="0070C0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556" name="Shape"/>
            <p:cNvSpPr/>
            <p:nvPr/>
          </p:nvSpPr>
          <p:spPr>
            <a:xfrm rot="15310060">
              <a:off x="124927" y="352957"/>
              <a:ext cx="303561" cy="31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41"/>
                  </a:moveTo>
                  <a:lnTo>
                    <a:pt x="21600" y="241"/>
                  </a:lnTo>
                  <a:cubicBezTo>
                    <a:pt x="12403" y="1833"/>
                    <a:pt x="5602" y="10914"/>
                    <a:pt x="5602" y="21600"/>
                  </a:cubicBezTo>
                  <a:lnTo>
                    <a:pt x="0" y="21600"/>
                  </a:lnTo>
                  <a:cubicBezTo>
                    <a:pt x="0" y="9671"/>
                    <a:pt x="8417" y="0"/>
                    <a:pt x="18799" y="0"/>
                  </a:cubicBezTo>
                  <a:cubicBezTo>
                    <a:pt x="19737" y="0"/>
                    <a:pt x="20673" y="81"/>
                    <a:pt x="21600" y="241"/>
                  </a:cubicBez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57200">
                <a:defRPr>
                  <a:solidFill>
                    <a:srgbClr val="0070C0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sp>
          <p:nvSpPr>
            <p:cNvPr id="557" name="Line"/>
            <p:cNvSpPr/>
            <p:nvPr/>
          </p:nvSpPr>
          <p:spPr>
            <a:xfrm rot="15310060">
              <a:off x="-85160" y="191263"/>
              <a:ext cx="638096" cy="314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276" y="241"/>
                  </a:moveTo>
                  <a:lnTo>
                    <a:pt x="10276" y="241"/>
                  </a:lnTo>
                  <a:cubicBezTo>
                    <a:pt x="5901" y="1833"/>
                    <a:pt x="2665" y="10914"/>
                    <a:pt x="2665" y="21600"/>
                  </a:cubicBezTo>
                  <a:lnTo>
                    <a:pt x="0" y="21600"/>
                  </a:lnTo>
                  <a:cubicBezTo>
                    <a:pt x="0" y="9671"/>
                    <a:pt x="4004" y="0"/>
                    <a:pt x="8943" y="0"/>
                  </a:cubicBezTo>
                  <a:lnTo>
                    <a:pt x="11608" y="0"/>
                  </a:lnTo>
                  <a:cubicBezTo>
                    <a:pt x="15686" y="0"/>
                    <a:pt x="19248" y="6663"/>
                    <a:pt x="20267" y="16200"/>
                  </a:cubicBezTo>
                  <a:lnTo>
                    <a:pt x="21600" y="16200"/>
                  </a:lnTo>
                  <a:lnTo>
                    <a:pt x="19219" y="21600"/>
                  </a:lnTo>
                  <a:lnTo>
                    <a:pt x="16270" y="16200"/>
                  </a:lnTo>
                  <a:lnTo>
                    <a:pt x="17602" y="16200"/>
                  </a:lnTo>
                  <a:lnTo>
                    <a:pt x="17602" y="16200"/>
                  </a:lnTo>
                  <a:cubicBezTo>
                    <a:pt x="16583" y="6663"/>
                    <a:pt x="13021" y="0"/>
                    <a:pt x="8943" y="0"/>
                  </a:cubicBezTo>
                </a:path>
              </a:pathLst>
            </a:custGeom>
            <a:noFill/>
            <a:ln w="6350" cap="flat">
              <a:solidFill>
                <a:srgbClr val="4472C4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457200">
                <a:defRPr>
                  <a:solidFill>
                    <a:srgbClr val="0070C0"/>
                  </a:solidFill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</p:grpSp>
      <p:sp>
        <p:nvSpPr>
          <p:cNvPr id="559" name="Content Placeholder 2"/>
          <p:cNvSpPr txBox="1"/>
          <p:nvPr/>
        </p:nvSpPr>
        <p:spPr>
          <a:xfrm>
            <a:off x="6033709" y="1942510"/>
            <a:ext cx="2607629" cy="30169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Run TALYS online</a:t>
            </a:r>
            <a:endParaRPr sz="2400"/>
          </a:p>
          <a:p>
            <a:pPr marL="3429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Direct plots</a:t>
            </a:r>
          </a:p>
          <a:p>
            <a:pPr marL="3429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EXFORtables included (coverage of EXFOR not complete)</a:t>
            </a:r>
          </a:p>
          <a:p>
            <a:pPr marL="3429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Status July 2024:</a:t>
            </a:r>
          </a:p>
          <a:p>
            <a:pPr lvl="1" marL="8001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First announcement at ICTP Trieste School on TALYS</a:t>
            </a:r>
          </a:p>
          <a:p>
            <a:pPr lvl="1" marL="8001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Half of the keywords are implemented</a:t>
            </a:r>
          </a:p>
          <a:p>
            <a:pPr lvl="1" marL="800100" indent="-342900">
              <a:lnSpc>
                <a:spcPct val="90000"/>
              </a:lnSpc>
              <a:spcBef>
                <a:spcPts val="200"/>
              </a:spcBef>
              <a:buSzPct val="100000"/>
              <a:buFont typeface="Arial"/>
              <a:buChar char="•"/>
              <a:def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defRPr>
            </a:pPr>
            <a:r>
              <a:t>Only cross sections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FFFFFF"/>
      </a:dk1>
      <a:lt1>
        <a:srgbClr val="FFFFFF"/>
      </a:lt1>
      <a:dk2>
        <a:srgbClr val="A7A7A7"/>
      </a:dk2>
      <a:lt2>
        <a:srgbClr val="535353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699CC"/>
      </a:accent1>
      <a:accent2>
        <a:srgbClr val="FF9900"/>
      </a:accent2>
      <a:accent3>
        <a:srgbClr val="99CC00"/>
      </a:accent3>
      <a:accent4>
        <a:srgbClr val="8681B8"/>
      </a:accent4>
      <a:accent5>
        <a:srgbClr val="32A14C"/>
      </a:accent5>
      <a:accent6>
        <a:srgbClr val="99CCFF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